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6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7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8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9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0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1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2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3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4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5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6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7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28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29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30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1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2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3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4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35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36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theme/theme37.xml" ContentType="application/vnd.openxmlformats-officedocument.theme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803" r:id="rId13"/>
    <p:sldMasterId id="2147483826" r:id="rId14"/>
    <p:sldMasterId id="2147483849" r:id="rId15"/>
    <p:sldMasterId id="2147483861" r:id="rId16"/>
    <p:sldMasterId id="2147483873" r:id="rId17"/>
    <p:sldMasterId id="2147483885" r:id="rId18"/>
    <p:sldMasterId id="2147483897" r:id="rId19"/>
    <p:sldMasterId id="2147483909" r:id="rId20"/>
    <p:sldMasterId id="2147483921" r:id="rId21"/>
    <p:sldMasterId id="2147483933" r:id="rId22"/>
    <p:sldMasterId id="2147483950" r:id="rId23"/>
    <p:sldMasterId id="2147483962" r:id="rId24"/>
    <p:sldMasterId id="2147483974" r:id="rId25"/>
    <p:sldMasterId id="2147483986" r:id="rId26"/>
    <p:sldMasterId id="2147483998" r:id="rId27"/>
    <p:sldMasterId id="2147484010" r:id="rId28"/>
    <p:sldMasterId id="2147484022" r:id="rId29"/>
    <p:sldMasterId id="2147484034" r:id="rId30"/>
    <p:sldMasterId id="2147484046" r:id="rId31"/>
    <p:sldMasterId id="2147484058" r:id="rId32"/>
    <p:sldMasterId id="2147484070" r:id="rId33"/>
    <p:sldMasterId id="2147484082" r:id="rId34"/>
    <p:sldMasterId id="2147484094" r:id="rId35"/>
    <p:sldMasterId id="2147484124" r:id="rId36"/>
    <p:sldMasterId id="2147484142" r:id="rId37"/>
    <p:sldMasterId id="2147484160" r:id="rId38"/>
  </p:sldMasterIdLst>
  <p:notesMasterIdLst>
    <p:notesMasterId r:id="rId97"/>
  </p:notesMasterIdLst>
  <p:sldIdLst>
    <p:sldId id="256" r:id="rId39"/>
    <p:sldId id="294" r:id="rId40"/>
    <p:sldId id="258" r:id="rId41"/>
    <p:sldId id="265" r:id="rId42"/>
    <p:sldId id="266" r:id="rId43"/>
    <p:sldId id="267" r:id="rId44"/>
    <p:sldId id="268" r:id="rId45"/>
    <p:sldId id="269" r:id="rId46"/>
    <p:sldId id="270" r:id="rId47"/>
    <p:sldId id="271" r:id="rId48"/>
    <p:sldId id="262" r:id="rId49"/>
    <p:sldId id="311" r:id="rId50"/>
    <p:sldId id="312" r:id="rId51"/>
    <p:sldId id="313" r:id="rId52"/>
    <p:sldId id="273" r:id="rId53"/>
    <p:sldId id="274" r:id="rId54"/>
    <p:sldId id="275" r:id="rId55"/>
    <p:sldId id="277" r:id="rId56"/>
    <p:sldId id="278" r:id="rId57"/>
    <p:sldId id="279" r:id="rId58"/>
    <p:sldId id="280" r:id="rId59"/>
    <p:sldId id="281" r:id="rId60"/>
    <p:sldId id="282" r:id="rId61"/>
    <p:sldId id="261" r:id="rId62"/>
    <p:sldId id="276" r:id="rId63"/>
    <p:sldId id="260" r:id="rId64"/>
    <p:sldId id="264" r:id="rId65"/>
    <p:sldId id="314" r:id="rId66"/>
    <p:sldId id="315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316" r:id="rId79"/>
    <p:sldId id="263" r:id="rId80"/>
    <p:sldId id="307" r:id="rId81"/>
    <p:sldId id="308" r:id="rId82"/>
    <p:sldId id="295" r:id="rId83"/>
    <p:sldId id="296" r:id="rId84"/>
    <p:sldId id="297" r:id="rId85"/>
    <p:sldId id="298" r:id="rId86"/>
    <p:sldId id="299" r:id="rId87"/>
    <p:sldId id="300" r:id="rId88"/>
    <p:sldId id="301" r:id="rId89"/>
    <p:sldId id="302" r:id="rId90"/>
    <p:sldId id="303" r:id="rId91"/>
    <p:sldId id="304" r:id="rId92"/>
    <p:sldId id="305" r:id="rId93"/>
    <p:sldId id="306" r:id="rId94"/>
    <p:sldId id="317" r:id="rId95"/>
    <p:sldId id="309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76" Type="http://schemas.openxmlformats.org/officeDocument/2006/relationships/slide" Target="slides/slide38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66" Type="http://schemas.openxmlformats.org/officeDocument/2006/relationships/slide" Target="slides/slide28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87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slide" Target="slides/slide55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FB141-D196-424D-8DCF-4692C9A856F1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61854-BBA9-4039-8D3C-EEF10611C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1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11C74-32E3-4013-853D-E21871980E9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86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11C74-32E3-4013-853D-E21871980E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9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1pPr>
            <a:lvl2pPr marL="734852" indent="-282635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2pPr>
            <a:lvl3pPr marL="1130541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3pPr>
            <a:lvl4pPr marL="1582758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4pPr>
            <a:lvl5pPr marL="2034974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9pPr>
          </a:lstStyle>
          <a:p>
            <a:pPr eaLnBrk="1" hangingPunct="1"/>
            <a:fld id="{D508F3B0-E40E-4E84-8ED6-F828C26A51C2}" type="slidenum">
              <a:rPr lang="en-US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18</a:t>
            </a:fld>
            <a:endParaRPr lang="en-US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1pPr>
            <a:lvl2pPr marL="734852" indent="-282635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2pPr>
            <a:lvl3pPr marL="1130541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3pPr>
            <a:lvl4pPr marL="1582758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4pPr>
            <a:lvl5pPr marL="2034974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9pPr>
          </a:lstStyle>
          <a:p>
            <a:pPr eaLnBrk="1" hangingPunct="1"/>
            <a:fld id="{32441A64-E060-4306-BBB2-780D3F743639}" type="slidenum">
              <a:rPr lang="en-US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19</a:t>
            </a:fld>
            <a:endParaRPr lang="en-US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1pPr>
            <a:lvl2pPr marL="734852" indent="-282635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2pPr>
            <a:lvl3pPr marL="1130541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3pPr>
            <a:lvl4pPr marL="1582758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4pPr>
            <a:lvl5pPr marL="2034974" indent="-226108" eaLnBrk="0" hangingPunct="0"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MS PGothic" pitchFamily="34" charset="-128"/>
              </a:defRPr>
            </a:lvl9pPr>
          </a:lstStyle>
          <a:p>
            <a:pPr eaLnBrk="1" hangingPunct="1"/>
            <a:fld id="{30A156D2-6C32-4901-B059-7534D2FF911F}" type="slidenum">
              <a:rPr lang="en-US" altLang="en-US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20</a:t>
            </a:fld>
            <a:endParaRPr lang="en-US" alt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08CA3-FBC2-41D3-AA4C-2C9233F5D44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79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08CA3-FBC2-41D3-AA4C-2C9233F5D44E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7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87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720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541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6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9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81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893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8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134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44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56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5" y="273066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6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042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298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6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818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904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472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001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6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9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9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712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8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724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37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866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5" y="273066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6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87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0815" y="6432572"/>
            <a:ext cx="1028968" cy="273049"/>
          </a:xfrm>
        </p:spPr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118" y="6432572"/>
            <a:ext cx="4240920" cy="273049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1286" y="6432572"/>
            <a:ext cx="914639" cy="273049"/>
          </a:xfrm>
        </p:spPr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28" y="3403600"/>
            <a:ext cx="3772883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28" y="533402"/>
            <a:ext cx="3772883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30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27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111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 bwMode="auto">
          <a:xfrm>
            <a:off x="454025" y="5181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i="1" smtClean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76213" y="187341"/>
            <a:ext cx="8763000" cy="6213475"/>
          </a:xfrm>
          <a:prstGeom prst="rect">
            <a:avLst/>
          </a:prstGeom>
          <a:noFill/>
          <a:ln w="9525" cap="rnd">
            <a:solidFill>
              <a:srgbClr val="6C6C6C"/>
            </a:solidFill>
            <a:prstDash val="dash"/>
            <a:miter lim="800000"/>
            <a:headEnd/>
            <a:tailEnd/>
          </a:ln>
          <a:effectLst>
            <a:outerShdw blurRad="25400" dist="12700" dir="5400000" algn="tl" rotWithShape="0">
              <a:schemeClr val="bg1">
                <a:alpha val="59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9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9BD7035-9BF7-4D8A-9AF3-F726F3EEC15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611B7E85-9368-4601-B156-B541AD25EFA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1472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579F8D-A215-4CE0-8E79-7D279905FF8A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03D3342-0974-4494-AF4B-20FE6FE4DAC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3150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83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83702B-263B-4D10-B779-86AC8524F01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6F18105-2F4D-4C4D-982C-DC9FFAA123A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4457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037504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E155A8A0-3B35-4315-A247-E59DE1AF5CE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CCF103D-8332-47EB-A941-A49B5D87E7C7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15927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55" y="609616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669040B-6AD3-420C-9B68-AE41287306F6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0B5548-1B28-422A-9074-D0F27E79527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6739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EFD3F9A5-80E1-42FB-99AA-DF8E6607857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809BF742-FC3F-4C8F-8DEA-572C556DFCD5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309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84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F442889-2F78-4F86-8D86-605DB6EFDCA9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261A626-C404-4A2B-8C09-BAAC1CDC99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497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639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AA755D6C-D9C9-4A11-9919-11E74501A9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FD5045C-1BAD-4DC9-967A-4F690B016D5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16334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B7360E8-0609-4A71-AEDE-61BE1E2952B7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2A0CF6-8585-4503-BDE4-08843956205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7946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4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A6767FF-01E1-4C07-8A2E-8C7F1463A2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7A235F9-E833-4D02-8192-6BA47DB16D0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72605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B7F215A9-918A-4C70-A9D8-0A9A6239EF8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D62DBE9B-B354-4966-8167-13E3890B5A7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9259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9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fld id="{C658B7AA-BFF6-475D-B2E4-0110D8EC52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E4DD3393-51CF-42FF-A7AE-B5CE5B2C43E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96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74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fld id="{B3C837B3-4016-4DDF-BAEF-AEDC9DE2EC9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fld id="{47ED68A3-B33B-48B9-8A57-5E8BAF9233C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3850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9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9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9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fld id="{26C875C8-3EEC-4141-BCE2-B16BD9C4C22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63E6AE76-7B7B-49F2-9BEA-9D329B886D5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01133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8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9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fld id="{990972D0-667B-4917-B44A-DB896057E553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fld id="{6E9D5E71-A2BD-4A27-9C11-7D92113EC2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56196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2A4DCFFF-F060-4753-BB10-3665CD2B463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C6D128B1-F244-4AB6-B193-22BB46ACA120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15546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81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ACE98EE-04E2-4C3F-8144-9B9FA78F9A6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8937035-8B5D-44AE-9471-7251A5B5B82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391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27" y="3124200"/>
            <a:ext cx="6516797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27" y="533400"/>
            <a:ext cx="6516797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16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81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8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4CEACB72-7FCA-4925-B09B-E0733E7E1C4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C32C661-B572-41D1-ABC9-B5404E23FDF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35274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00B5348C-B51E-48A9-9422-1337395FD4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7AC95CFF-CA7D-4700-A22A-57DEAD97F15C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44582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F2FA3-4CA5-4F7D-92FF-80D88E4911D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27424-81D9-4BAD-ABEF-BA8F614DCA6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384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3601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 bwMode="auto">
          <a:xfrm>
            <a:off x="454025" y="5181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i="1" smtClean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76213" y="187341"/>
            <a:ext cx="8763000" cy="6213475"/>
          </a:xfrm>
          <a:prstGeom prst="rect">
            <a:avLst/>
          </a:prstGeom>
          <a:noFill/>
          <a:ln w="9525" cap="rnd">
            <a:solidFill>
              <a:srgbClr val="6C6C6C"/>
            </a:solidFill>
            <a:prstDash val="dash"/>
            <a:miter lim="800000"/>
            <a:headEnd/>
            <a:tailEnd/>
          </a:ln>
          <a:effectLst>
            <a:outerShdw blurRad="25400" dist="12700" dir="5400000" algn="tl" rotWithShape="0">
              <a:schemeClr val="bg1">
                <a:alpha val="59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9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9BD7035-9BF7-4D8A-9AF3-F726F3EEC15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611B7E85-9368-4601-B156-B541AD25EFA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86650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579F8D-A215-4CE0-8E79-7D279905FF8A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03D3342-0974-4494-AF4B-20FE6FE4DAC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0154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83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83702B-263B-4D10-B779-86AC8524F01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6F18105-2F4D-4C4D-982C-DC9FFAA123A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94912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0626378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E155A8A0-3B35-4315-A247-E59DE1AF5CE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CCF103D-8332-47EB-A941-A49B5D87E7C7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4916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55" y="609616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669040B-6AD3-420C-9B68-AE41287306F6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0B5548-1B28-422A-9074-D0F27E79527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714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7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39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EFD3F9A5-80E1-42FB-99AA-DF8E6607857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809BF742-FC3F-4C8F-8DEA-572C556DFCD5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35201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84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F442889-2F78-4F86-8D86-605DB6EFDCA9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261A626-C404-4A2B-8C09-BAAC1CDC99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53398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AA755D6C-D9C9-4A11-9919-11E74501A9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FD5045C-1BAD-4DC9-967A-4F690B016D5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8380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B7360E8-0609-4A71-AEDE-61BE1E2952B7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2A0CF6-8585-4503-BDE4-08843956205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0618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4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A6767FF-01E1-4C07-8A2E-8C7F1463A2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7A235F9-E833-4D02-8192-6BA47DB16D0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764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B7F215A9-918A-4C70-A9D8-0A9A6239EF8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D62DBE9B-B354-4966-8167-13E3890B5A7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48441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9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fld id="{C658B7AA-BFF6-475D-B2E4-0110D8EC52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E4DD3393-51CF-42FF-A7AE-B5CE5B2C43E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5150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74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fld id="{B3C837B3-4016-4DDF-BAEF-AEDC9DE2EC9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fld id="{47ED68A3-B33B-48B9-8A57-5E8BAF9233C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16661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9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9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9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fld id="{26C875C8-3EEC-4141-BCE2-B16BD9C4C22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63E6AE76-7B7B-49F2-9BEA-9D329B886D5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98104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8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9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fld id="{990972D0-667B-4917-B44A-DB896057E553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fld id="{6E9D5E71-A2BD-4A27-9C11-7D92113EC2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941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8" y="182882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2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26" y="533400"/>
            <a:ext cx="6516799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42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2A4DCFFF-F060-4753-BB10-3665CD2B463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C6D128B1-F244-4AB6-B193-22BB46ACA120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2674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81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ACE98EE-04E2-4C3F-8144-9B9FA78F9A6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8937035-8B5D-44AE-9471-7251A5B5B82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12101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81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8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4CEACB72-7FCA-4925-B09B-E0733E7E1C4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C32C661-B572-41D1-ABC9-B5404E23FDF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5277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00B5348C-B51E-48A9-9422-1337395FD4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7AC95CFF-CA7D-4700-A22A-57DEAD97F15C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6229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F2FA3-4CA5-4F7D-92FF-80D88E4911D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27424-81D9-4BAD-ABEF-BA8F614DCA6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771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9316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 bwMode="auto">
          <a:xfrm>
            <a:off x="454025" y="5181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i="1" smtClean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76213" y="187341"/>
            <a:ext cx="8763000" cy="6213475"/>
          </a:xfrm>
          <a:prstGeom prst="rect">
            <a:avLst/>
          </a:prstGeom>
          <a:noFill/>
          <a:ln w="9525" cap="rnd">
            <a:solidFill>
              <a:srgbClr val="6C6C6C"/>
            </a:solidFill>
            <a:prstDash val="dash"/>
            <a:miter lim="800000"/>
            <a:headEnd/>
            <a:tailEnd/>
          </a:ln>
          <a:effectLst>
            <a:outerShdw blurRad="25400" dist="12700" dir="5400000" algn="tl" rotWithShape="0">
              <a:schemeClr val="bg1">
                <a:alpha val="59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9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9BD7035-9BF7-4D8A-9AF3-F726F3EEC15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611B7E85-9368-4601-B156-B541AD25EFA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12232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579F8D-A215-4CE0-8E79-7D279905FF8A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03D3342-0974-4494-AF4B-20FE6FE4DAC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1113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83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83702B-263B-4D10-B779-86AC8524F01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6F18105-2F4D-4C4D-982C-DC9FFAA123A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3772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14858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94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E155A8A0-3B35-4315-A247-E59DE1AF5CE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6CCF103D-8332-47EB-A941-A49B5D87E7C7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71572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55" y="609616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C669040B-6AD3-420C-9B68-AE41287306F6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90B5548-1B28-422A-9074-D0F27E79527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384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EFD3F9A5-80E1-42FB-99AA-DF8E6607857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809BF742-FC3F-4C8F-8DEA-572C556DFCD5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12599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84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F442889-2F78-4F86-8D86-605DB6EFDCA9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261A626-C404-4A2B-8C09-BAAC1CDC99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471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AA755D6C-D9C9-4A11-9919-11E74501A9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FD5045C-1BAD-4DC9-967A-4F690B016D5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88424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7B7360E8-0609-4A71-AEDE-61BE1E2952B7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2A0CF6-8585-4503-BDE4-08843956205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976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4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6A6767FF-01E1-4C07-8A2E-8C7F1463A2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7A235F9-E833-4D02-8192-6BA47DB16D0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8363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B7F215A9-918A-4C70-A9D8-0A9A6239EF8D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D62DBE9B-B354-4966-8167-13E3890B5A73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73687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9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fld id="{C658B7AA-BFF6-475D-B2E4-0110D8EC52D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fld id="{E4DD3393-51CF-42FF-A7AE-B5CE5B2C43E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98851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8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74" y="1524016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fld id="{B3C837B3-4016-4DDF-BAEF-AEDC9DE2EC92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fld id="{47ED68A3-B33B-48B9-8A57-5E8BAF9233C2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7586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9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9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9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fld id="{26C875C8-3EEC-4141-BCE2-B16BD9C4C22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fld id="{63E6AE76-7B7B-49F2-9BEA-9D329B886D54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55117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8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9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fld id="{990972D0-667B-4917-B44A-DB896057E553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fld id="{6E9D5E71-A2BD-4A27-9C11-7D92113EC2A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68473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2A4DCFFF-F060-4753-BB10-3665CD2B463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C6D128B1-F244-4AB6-B193-22BB46ACA120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09003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81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FACE98EE-04E2-4C3F-8144-9B9FA78F9A6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8937035-8B5D-44AE-9471-7251A5B5B826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882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81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8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fld id="{4CEACB72-7FCA-4925-B09B-E0733E7E1C4F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4C32C661-B572-41D1-ABC9-B5404E23FDF1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03670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fld id="{00B5348C-B51E-48A9-9422-1337395FD404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fld id="{7AC95CFF-CA7D-4700-A22A-57DEAD97F15C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80690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1F2FA3-4CA5-4F7D-92FF-80D88E4911D0}" type="datetimeFigureOut">
              <a:rPr lang="en-US" altLang="en-US">
                <a:solidFill>
                  <a:srgbClr val="D4D2D0"/>
                </a:solidFill>
              </a:rPr>
              <a:pPr/>
              <a:t>11/12/2014</a:t>
            </a:fld>
            <a:endParaRPr lang="en-US" altLang="en-US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27424-81D9-4BAD-ABEF-BA8F614DCA6D}" type="slidenum">
              <a:rPr lang="en-US" altLang="en-US">
                <a:solidFill>
                  <a:srgbClr val="D4D2D0"/>
                </a:solidFill>
              </a:rPr>
              <a:pPr/>
              <a:t>‹#›</a:t>
            </a:fld>
            <a:endParaRPr lang="en-US" alt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145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2841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814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07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533400"/>
            <a:ext cx="4401696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7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67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55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651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104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768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33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111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773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18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0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61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15" y="533400"/>
            <a:ext cx="433625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4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7170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656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846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655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1321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85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055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69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087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57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148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484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607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042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328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949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2409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326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454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3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533400"/>
            <a:ext cx="5602158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533400"/>
            <a:ext cx="177211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447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015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843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53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119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055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3332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317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29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37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00815" y="6432568"/>
            <a:ext cx="1028968" cy="273049"/>
          </a:xfrm>
        </p:spPr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9118" y="6432568"/>
            <a:ext cx="4240920" cy="273049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1284" y="6432568"/>
            <a:ext cx="914639" cy="273049"/>
          </a:xfrm>
        </p:spPr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26" y="3403600"/>
            <a:ext cx="3772883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26" y="533402"/>
            <a:ext cx="3772883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49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7749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5516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654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4047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572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734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408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26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124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85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92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7517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6516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113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91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607632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161579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20" y="4406916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20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058781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010311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6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948330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376606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9633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27" y="3124200"/>
            <a:ext cx="6516797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27" y="533400"/>
            <a:ext cx="6516797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27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695608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96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96" y="5367353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754827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303521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41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36897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4832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8068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613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568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247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82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7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8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78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261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8614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139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0352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196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8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8" y="4777396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" y="4323827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4529557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080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702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85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8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8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3244156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0063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787785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24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1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80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787785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12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5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5" y="1828816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16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24" y="533400"/>
            <a:ext cx="6516799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05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5008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027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8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105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8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30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42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4983104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1953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8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8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3244156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2946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70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60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8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8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8" y="3244156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859818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3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42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4983104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578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70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42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4983104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724140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8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42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8" y="4983104"/>
            <a:ext cx="584825" cy="365125"/>
          </a:xfrm>
        </p:spPr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7852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12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17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7" y="627422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22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9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825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13" rIns="228563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1" y="2819400"/>
            <a:ext cx="6560234" cy="1752600"/>
          </a:xfrm>
        </p:spPr>
        <p:txBody>
          <a:bodyPr lIns="45713" rIns="24684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127" indent="0" algn="ctr">
              <a:buNone/>
            </a:lvl2pPr>
            <a:lvl3pPr marL="914254" indent="0" algn="ctr">
              <a:buNone/>
            </a:lvl3pPr>
            <a:lvl4pPr marL="1371381" indent="0" algn="ctr">
              <a:buNone/>
            </a:lvl4pPr>
            <a:lvl5pPr marL="1828507" indent="0" algn="ctr">
              <a:buNone/>
            </a:lvl5pPr>
            <a:lvl6pPr marL="2285634" indent="0" algn="ctr">
              <a:buNone/>
            </a:lvl6pPr>
            <a:lvl7pPr marL="2742761" indent="0" algn="ctr">
              <a:buNone/>
            </a:lvl7pPr>
            <a:lvl8pPr marL="3199888" indent="0" algn="ctr">
              <a:buNone/>
            </a:lvl8pPr>
            <a:lvl9pPr marL="3657015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4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6308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821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68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799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4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77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2608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b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b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25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535113"/>
            <a:ext cx="4041775" cy="639762"/>
          </a:xfrm>
        </p:spPr>
        <p:txBody>
          <a:bodyPr anchor="b">
            <a:noAutofit/>
          </a:bodyPr>
          <a:lstStyle>
            <a:lvl1pPr marL="91425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17"/>
            <a:ext cx="4040188" cy="3941763"/>
          </a:xfrm>
        </p:spPr>
        <p:txBody>
          <a:bodyPr lIns="91425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362217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225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9728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445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1" y="2209800"/>
            <a:ext cx="8666456" cy="3977640"/>
          </a:xfrm>
        </p:spPr>
        <p:txBody>
          <a:bodyPr/>
          <a:lstStyle>
            <a:lvl1pPr marL="292561">
              <a:defRPr sz="3200"/>
            </a:lvl1pPr>
            <a:lvl2pPr marL="594265">
              <a:defRPr sz="2800"/>
            </a:lvl2pPr>
            <a:lvl3pPr marL="822828">
              <a:defRPr sz="2400"/>
            </a:lvl3pPr>
            <a:lvl4pPr marL="1051392">
              <a:defRPr sz="2000"/>
            </a:lvl4pPr>
            <a:lvl5pPr marL="1261670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4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69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52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4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70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230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5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6434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8995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7570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763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3028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4160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6738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2251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0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32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533400"/>
            <a:ext cx="4401696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980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14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2261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272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183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1608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6052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3403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19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65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13" y="533400"/>
            <a:ext cx="433625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45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8747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5008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3194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168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64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54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0584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0960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1602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2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02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849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626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361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7667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7066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8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533400"/>
            <a:ext cx="5602158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533400"/>
            <a:ext cx="177211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51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3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5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5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1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75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8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6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0696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3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9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5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5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1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75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8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2850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3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5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56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1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75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352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2971800"/>
            <a:ext cx="7543800" cy="1524000"/>
          </a:xfrm>
        </p:spPr>
        <p:txBody>
          <a:bodyPr>
            <a:noAutofit/>
          </a:bodyPr>
          <a:lstStyle>
            <a:lvl1pPr>
              <a:defRPr sz="8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5730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7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71" y="4246579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80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3267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9329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928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3043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991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4100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16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8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92823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029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2780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17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359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352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2971800"/>
            <a:ext cx="7543800" cy="1524000"/>
          </a:xfrm>
        </p:spPr>
        <p:txBody>
          <a:bodyPr>
            <a:noAutofit/>
          </a:bodyPr>
          <a:lstStyle>
            <a:lvl1pPr>
              <a:defRPr sz="8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71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5363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3121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9344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683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99704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6865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7967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16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8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89119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7479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16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17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76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81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0520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3528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2971800"/>
            <a:ext cx="7543800" cy="1524000"/>
          </a:xfrm>
        </p:spPr>
        <p:txBody>
          <a:bodyPr>
            <a:noAutofit/>
          </a:bodyPr>
          <a:lstStyle>
            <a:lvl1pPr>
              <a:defRPr sz="8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9406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4190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2629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2440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1885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7551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7280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16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8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72213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3246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92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0701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17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5527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4506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5786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2469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5523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3842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3484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7752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3037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2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6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5815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6391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758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73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73" y="4421096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5E248BD-82D9-41B3-823E-1CB8357C42F8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82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82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2ED98F-8A4C-450E-9006-8F56E32A9171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91697-BAEA-43C0-A98A-82CFB8C1B6FA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7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16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02D39-C97B-47A5-A139-9B8064A1EAB2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3A04-8C08-4C1A-A14A-8EC465E5132A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710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45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710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97A9-5D06-4016-B546-A5267C1E38EE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858A-F7E1-4B0A-9D5E-0051846A6BC3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FD31-467A-4E18-85AD-B3472CFDE18D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9250-23E9-4085-8A71-0CFCE1037DF2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3" y="601899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6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51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50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380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3" y="601899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6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2" y="4133104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34FB-54D6-444E-9747-D91C1E855D9B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51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0006C-A7EA-4826-872F-92D95DABA89B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7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8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71B4-3044-43B8-BE1E-BEF6DD5AF5E3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3659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6202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9934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0074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3222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6314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33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9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67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9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96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7546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0988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2140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2870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205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871146"/>
            <a:ext cx="5111752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83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79176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5496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3846066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57699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7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77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77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4245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413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770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9051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66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982136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66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2434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870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14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60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3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3" y="4343414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97211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7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14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32908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204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7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2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582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2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7" y="4470414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70655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2420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25" y="982136"/>
            <a:ext cx="1418171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6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9848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871138"/>
            <a:ext cx="5111752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9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4555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794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3846058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01933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6866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9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9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4988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12190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1072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62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982136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62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3711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32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9968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6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8415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3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3" y="4343406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0732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3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6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5484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915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3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2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3599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2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3" y="4470406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69908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18268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21" y="982136"/>
            <a:ext cx="1418171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2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6287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21720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58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4613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30261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8338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666436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3409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6421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1793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554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9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55596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1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71" y="4246579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80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006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28593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38527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6559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2136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7510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06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81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0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88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35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5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6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9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67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9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96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00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06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8DF3B-93FC-DA47-A8ED-42CE6208203B}" type="slidenum">
              <a:rPr lang="en-US" smtClean="0">
                <a:solidFill>
                  <a:srgbClr val="DEDEDE"/>
                </a:solidFill>
              </a:rPr>
              <a:pPr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11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6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0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30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9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287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73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44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98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21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6"/>
            <a:ext cx="609600" cy="365125"/>
          </a:xfrm>
        </p:spPr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57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45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00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40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91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5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17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26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1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11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31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941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6"/>
            <a:ext cx="609600" cy="365125"/>
          </a:xfrm>
        </p:spPr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42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04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7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1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201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00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68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42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731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54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94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6"/>
            <a:ext cx="609600" cy="365125"/>
          </a:xfrm>
        </p:spPr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12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30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76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4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66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39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16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79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23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53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8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6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45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00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994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5" y="273066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16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22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2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316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8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5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slideLayout" Target="../slideLayouts/slideLayout436.xml"/><Relationship Id="rId18" Type="http://schemas.openxmlformats.org/officeDocument/2006/relationships/theme" Target="../theme/theme36.xml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5.xml"/><Relationship Id="rId17" Type="http://schemas.openxmlformats.org/officeDocument/2006/relationships/slideLayout" Target="../slideLayouts/slideLayout440.xml"/><Relationship Id="rId2" Type="http://schemas.openxmlformats.org/officeDocument/2006/relationships/slideLayout" Target="../slideLayouts/slideLayout425.xml"/><Relationship Id="rId16" Type="http://schemas.openxmlformats.org/officeDocument/2006/relationships/slideLayout" Target="../slideLayouts/slideLayout439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3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Relationship Id="rId14" Type="http://schemas.openxmlformats.org/officeDocument/2006/relationships/slideLayout" Target="../slideLayouts/slideLayout43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slideLayout" Target="../slideLayouts/slideLayout453.xml"/><Relationship Id="rId18" Type="http://schemas.openxmlformats.org/officeDocument/2006/relationships/theme" Target="../theme/theme37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slideLayout" Target="../slideLayouts/slideLayout452.xml"/><Relationship Id="rId17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2.xml"/><Relationship Id="rId16" Type="http://schemas.openxmlformats.org/officeDocument/2006/relationships/slideLayout" Target="../slideLayouts/slideLayout456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5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5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slideLayout" Target="../slideLayouts/slideLayout45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5.xml"/><Relationship Id="rId13" Type="http://schemas.openxmlformats.org/officeDocument/2006/relationships/slideLayout" Target="../slideLayouts/slideLayout470.xml"/><Relationship Id="rId18" Type="http://schemas.openxmlformats.org/officeDocument/2006/relationships/theme" Target="../theme/theme38.xml"/><Relationship Id="rId3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64.xml"/><Relationship Id="rId12" Type="http://schemas.openxmlformats.org/officeDocument/2006/relationships/slideLayout" Target="../slideLayouts/slideLayout469.xml"/><Relationship Id="rId17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473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58.xml"/><Relationship Id="rId6" Type="http://schemas.openxmlformats.org/officeDocument/2006/relationships/slideLayout" Target="../slideLayouts/slideLayout463.xml"/><Relationship Id="rId11" Type="http://schemas.openxmlformats.org/officeDocument/2006/relationships/slideLayout" Target="../slideLayouts/slideLayout468.xml"/><Relationship Id="rId5" Type="http://schemas.openxmlformats.org/officeDocument/2006/relationships/slideLayout" Target="../slideLayouts/slideLayout462.xml"/><Relationship Id="rId1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67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66.xml"/><Relationship Id="rId14" Type="http://schemas.openxmlformats.org/officeDocument/2006/relationships/slideLayout" Target="../slideLayouts/slideLayout4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ABE7-0FF0-4CFC-9AA2-FF76BC44087F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1E4B-9305-4A8B-9146-3EDA01666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4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66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66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366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6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66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66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366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2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 text styles</a:t>
            </a:r>
          </a:p>
          <a:p>
            <a:pPr lvl="1"/>
            <a:r>
              <a:rPr lang="en-US" altLang="en-US" noProof="1" smtClean="0"/>
              <a:t>Second level</a:t>
            </a:r>
          </a:p>
          <a:p>
            <a:pPr lvl="2"/>
            <a:r>
              <a:rPr lang="en-US" altLang="en-US" noProof="1" smtClean="0"/>
              <a:t>Third level</a:t>
            </a:r>
          </a:p>
          <a:p>
            <a:pPr lvl="3"/>
            <a:r>
              <a:rPr lang="en-US" altLang="en-US" noProof="1" smtClean="0"/>
              <a:t>Fourth level</a:t>
            </a:r>
          </a:p>
          <a:p>
            <a:pPr lvl="4"/>
            <a:r>
              <a:rPr lang="en-US" altLang="en-US" noProof="1" smtClean="0"/>
              <a:t>Fifth level</a:t>
            </a:r>
            <a:endParaRPr lang="en-US" altLang="en-US" smtClean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66"/>
            <a:ext cx="2438400" cy="244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CC3D5-C35A-4376-90B1-619BB1C35368}" type="datetimeFigureOut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11/12/2014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66"/>
            <a:ext cx="914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FDEC0A-FB12-4D39-89F3-AC084472DFB5}" type="slidenum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3558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 text styles</a:t>
            </a:r>
          </a:p>
          <a:p>
            <a:pPr lvl="1"/>
            <a:r>
              <a:rPr lang="en-US" altLang="en-US" noProof="1" smtClean="0"/>
              <a:t>Second level</a:t>
            </a:r>
          </a:p>
          <a:p>
            <a:pPr lvl="2"/>
            <a:r>
              <a:rPr lang="en-US" altLang="en-US" noProof="1" smtClean="0"/>
              <a:t>Third level</a:t>
            </a:r>
          </a:p>
          <a:p>
            <a:pPr lvl="3"/>
            <a:r>
              <a:rPr lang="en-US" altLang="en-US" noProof="1" smtClean="0"/>
              <a:t>Fourth level</a:t>
            </a:r>
          </a:p>
          <a:p>
            <a:pPr lvl="4"/>
            <a:r>
              <a:rPr lang="en-US" altLang="en-US" noProof="1" smtClean="0"/>
              <a:t>Fifth level</a:t>
            </a:r>
            <a:endParaRPr lang="en-US" altLang="en-US" smtClean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66"/>
            <a:ext cx="2438400" cy="244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CC3D5-C35A-4376-90B1-619BB1C35368}" type="datetimeFigureOut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11/12/2014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66"/>
            <a:ext cx="914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FDEC0A-FB12-4D39-89F3-AC084472DFB5}" type="slidenum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371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 text styles</a:t>
            </a:r>
          </a:p>
          <a:p>
            <a:pPr lvl="1"/>
            <a:r>
              <a:rPr lang="en-US" altLang="en-US" noProof="1" smtClean="0"/>
              <a:t>Second level</a:t>
            </a:r>
          </a:p>
          <a:p>
            <a:pPr lvl="2"/>
            <a:r>
              <a:rPr lang="en-US" altLang="en-US" noProof="1" smtClean="0"/>
              <a:t>Third level</a:t>
            </a:r>
          </a:p>
          <a:p>
            <a:pPr lvl="3"/>
            <a:r>
              <a:rPr lang="en-US" altLang="en-US" noProof="1" smtClean="0"/>
              <a:t>Fourth level</a:t>
            </a:r>
          </a:p>
          <a:p>
            <a:pPr lvl="4"/>
            <a:r>
              <a:rPr lang="en-US" altLang="en-US" noProof="1" smtClean="0"/>
              <a:t>Fifth level</a:t>
            </a:r>
            <a:endParaRPr lang="en-US" altLang="en-US" smtClean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66"/>
            <a:ext cx="2438400" cy="244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4CC3D5-C35A-4376-90B1-619BB1C35368}" type="datetimeFigureOut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11/12/2014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66"/>
            <a:ext cx="914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FDEC0A-FB12-4D39-89F3-AC084472DFB5}" type="slidenum">
              <a:rPr lang="en-US" altLang="en-US">
                <a:solidFill>
                  <a:srgbClr val="D4D2D0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D4D2D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465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  <a:ea typeface="MS PGothic" pitchFamily="34" charset="-128"/>
          <a:cs typeface="MS P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1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1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5888E-7D6F-4378-9F81-74F0589690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F409-D15B-4CA9-8EF2-2CEBB9E457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7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6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39F22-A0D5-44FD-8473-CFB8B677E6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C2ED-C56D-416D-B49B-5A34190C25C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93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5" y="6155288"/>
            <a:ext cx="102896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6155288"/>
            <a:ext cx="424092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86" y="6155288"/>
            <a:ext cx="91463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6516798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9117" y="533400"/>
            <a:ext cx="651679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10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92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0429"/>
            <a:ext cx="21336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kern="0">
                <a:latin typeface="Calibri"/>
                <a:sym typeface="Calibri"/>
              </a:rPr>
              <a:pPr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2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E49EE-E74E-4702-8FC0-E34212CEE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98A2-2207-4D74-B358-F93E0ECE60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8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702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94F3-ACFF-4FCF-AFEB-68405496F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8" y="6135825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8" y="787785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78FB3CE-3987-40A2-BA1C-4136EDC11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4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3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5" tIns="45713" rIns="91425" bIns="45713" anchor="ctr"/>
          <a:lstStyle>
            <a:extLst/>
          </a:lstStyle>
          <a:p>
            <a:pPr algn="ctr" defTabSz="914254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 lIns="91425" tIns="45713" rIns="91425" bIns="45713"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defTabSz="914254"/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 lIns="91425" tIns="45713" rIns="91425" bIns="45713"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 defTabSz="914254"/>
            <a:fld id="{F5D71D62-8D3A-446D-8621-9001B8394229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 defTabSz="914254"/>
              <a:t>11/12/2014</a:t>
            </a:fld>
            <a:endParaRPr lang="en-US" dirty="0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4" y="6514568"/>
            <a:ext cx="464288" cy="274320"/>
          </a:xfrm>
          <a:prstGeom prst="rect">
            <a:avLst/>
          </a:prstGeom>
        </p:spPr>
        <p:txBody>
          <a:bodyPr lIns="91425" tIns="45713" rIns="91425" bIns="45713"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 defTabSz="914254"/>
            <a:fld id="{BD0A7F02-C669-4B3B-A3BA-956883891CD2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 defTabSz="914254"/>
              <a:t>‹#›</a:t>
            </a:fld>
            <a:endParaRPr lang="en-US" dirty="0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lIns="91425" tIns="45713" rIns="91425" bIns="45713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 lIns="91425" tIns="45713" rIns="91425" bIns="45713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66365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marL="54855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053" indent="-292053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78" indent="-228563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828" indent="-191993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679" indent="-182851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530" indent="-182851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381" indent="-173708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231" indent="-173708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82" indent="-173708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19933" indent="-173708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5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51BFB-75DC-46AA-821B-F7E38B4EFF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8A630-3491-474F-BCB8-290E93E1E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6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8" y="1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4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8" y="1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4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9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8" y="1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CCF993-7799-45AB-80F9-2BFDB3A35A1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4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C8A6833-C949-49BC-8D48-B640BD28C5D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5" y="6155284"/>
            <a:ext cx="102896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>
                <a:solidFill>
                  <a:prstClr val="black"/>
                </a:solidFill>
              </a:rPr>
              <a:pPr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6155284"/>
            <a:ext cx="424092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84" y="6155284"/>
            <a:ext cx="91463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6516798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9117" y="533400"/>
            <a:ext cx="651679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85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92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84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5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2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92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84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9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2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255F4D2-D6D0-4E16-92B8-C000620C85C0}" type="datetimeFigureOut">
              <a:rPr lang="en-US" smtClean="0">
                <a:solidFill>
                  <a:srgbClr val="323232">
                    <a:lumMod val="90000"/>
                    <a:lumOff val="10000"/>
                  </a:srgbClr>
                </a:solidFill>
              </a:rPr>
              <a:pPr/>
              <a:t>11/12/2014</a:t>
            </a:fld>
            <a:endParaRPr lang="en-US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92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>
              <a:solidFill>
                <a:srgbClr val="323232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84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96E943D6-3D6D-47A9-BF04-E81F26842210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8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2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10A2-A53A-4423-916E-77FF406B3E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21514-935E-474E-A739-BED36F18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8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503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00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7C649E6-8446-4000-999F-1C1F0B50B39A}" type="datetime1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76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507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2ED98F-8A4C-450E-9006-8F56E32A9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3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fade/>
      </p:transition>
    </mc:Choice>
    <mc:Fallback xmlns="">
      <p:transition spd="slow" advClick="0" advTm="24000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ABE7-0FF0-4CFC-9AA2-FF76BC440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1E4B-9305-4A8B-9146-3EDA016665D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1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47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2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33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4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9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2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9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0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  <p:sldLayoutId id="21474841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 defTabSz="457200"/>
              <a:t>11/12/2014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7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3" r:id="rId13"/>
    <p:sldLayoutId id="2147484174" r:id="rId14"/>
    <p:sldLayoutId id="2147484175" r:id="rId15"/>
    <p:sldLayoutId id="2147484176" r:id="rId16"/>
    <p:sldLayoutId id="21474841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9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 defTabSz="457200"/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 defTabSz="457200"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91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>
              <a:solidFill>
                <a:srgbClr val="DEDED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91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457200"/>
            <a:fld id="{D648DF3B-93FC-DA47-A8ED-42CE6208203B}" type="slidenum">
              <a:rPr lang="en-US" smtClean="0">
                <a:solidFill>
                  <a:srgbClr val="DEDEDE"/>
                </a:solidFill>
              </a:rPr>
              <a:pPr defTabSz="457200"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98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9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 defTabSz="457200"/>
            <a:fld id="{AB86FE52-5253-1D4F-9D2B-462E319BA467}" type="datetimeFigureOut">
              <a:rPr lang="en-US" smtClean="0">
                <a:solidFill>
                  <a:srgbClr val="DEDEDE"/>
                </a:solidFill>
              </a:rPr>
              <a:pPr defTabSz="457200"/>
              <a:t>11/12/2014</a:t>
            </a:fld>
            <a:endParaRPr lang="en-US">
              <a:solidFill>
                <a:srgbClr val="DEDED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91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>
              <a:solidFill>
                <a:srgbClr val="DEDED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91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457200"/>
            <a:fld id="{D648DF3B-93FC-DA47-A8ED-42CE6208203B}" type="slidenum">
              <a:rPr lang="en-US" smtClean="0">
                <a:solidFill>
                  <a:srgbClr val="DEDEDE"/>
                </a:solidFill>
              </a:rPr>
              <a:pPr defTabSz="457200"/>
              <a:t>‹#›</a:t>
            </a:fld>
            <a:endParaRPr lang="en-US">
              <a:solidFill>
                <a:srgbClr val="DED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88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4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69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2D26D4-6264-402C-8C60-2B1FD6986F7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11/12/2014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B2511B3-824F-490A-8FCD-09077194698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8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66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A77F4D8-2027-9D4F-A7BF-B6FDF59BD93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11/12/2014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66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366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457200"/>
            <a:fld id="{CB07046C-7337-FC48-8EC8-A531FB9BC54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2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0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25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4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9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one.edu/home/index.dot" TargetMode="External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11.xml"/><Relationship Id="rId5" Type="http://schemas.openxmlformats.org/officeDocument/2006/relationships/hyperlink" Target="http://www.totallygreen.com/" TargetMode="Externa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4.xml"/><Relationship Id="rId4" Type="http://schemas.openxmlformats.org/officeDocument/2006/relationships/hyperlink" Target="mailto:erik@psu.ed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6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9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0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35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8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9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4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743201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sz="6000" i="1" dirty="0" smtClean="0">
                <a:latin typeface="Lucida Calligraphy" panose="03010101010101010101" pitchFamily="66" charset="0"/>
              </a:rPr>
              <a:t>Welcome!</a:t>
            </a:r>
            <a:endParaRPr lang="en-US" sz="6000" i="1" dirty="0">
              <a:latin typeface="Lucida Calligraphy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609600"/>
            <a:ext cx="5448300" cy="19812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1496061" y="563333"/>
            <a:ext cx="2313940" cy="196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3264" y="2514600"/>
            <a:ext cx="4370324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159527"/>
            <a:ext cx="4694376" cy="48869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4932610" y="5638800"/>
            <a:ext cx="3181490" cy="57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1" y="5334000"/>
            <a:ext cx="2819400" cy="8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010045"/>
            <a:ext cx="2683510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95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Five Suggestions made to Homeowners: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>
            <a:normAutofit/>
          </a:bodyPr>
          <a:lstStyle/>
          <a:p>
            <a:pPr marL="525780" indent="-457200">
              <a:buFont typeface="+mj-lt"/>
              <a:buAutoNum type="arabicPeriod"/>
            </a:pPr>
            <a:r>
              <a:rPr lang="en-US" dirty="0" smtClean="0"/>
              <a:t>Adding insulating to pipes and attic*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Sealing windows and doors*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Energy efficient appliances*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/>
              <a:t>Replacing an old, inefficient furnace or heating/cooling system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Replacing thermostats with programmable models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60127" y="638913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*Do it yourself projects</a:t>
            </a:r>
          </a:p>
        </p:txBody>
      </p:sp>
      <p:pic>
        <p:nvPicPr>
          <p:cNvPr id="1026" name="Picture 2" descr="http://thumbs.dreamstime.com/z/screwdriver-wrench-icon-white-background-3638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8" y="6254095"/>
            <a:ext cx="4988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humbs.dreamstime.com/z/screwdriver-wrench-icon-white-background-3638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733" y="4640943"/>
            <a:ext cx="4988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humbs.dreamstime.com/z/screwdriver-wrench-icon-white-background-3638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8" y="3200400"/>
            <a:ext cx="4988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humbs.dreamstime.com/z/screwdriver-wrench-icon-white-background-3638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664" y="2667000"/>
            <a:ext cx="4988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thumbs.dreamstime.com/z/screwdriver-wrench-icon-white-background-36381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309" y="2133600"/>
            <a:ext cx="4988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9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Three Campuses, Three Solutions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://www.pagreencolleges.org/Resources/Pictures/phe-frc-400notag_roundedw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353866"/>
            <a:ext cx="4533900" cy="26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503" y="1062593"/>
            <a:ext cx="2771774" cy="13038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Engaging our Campus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5" y="3006581"/>
            <a:ext cx="7200897" cy="331893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200" dirty="0" smtClean="0"/>
              <a:t>Biology</a:t>
            </a:r>
          </a:p>
          <a:p>
            <a:r>
              <a:rPr lang="en-US" sz="2200" dirty="0" smtClean="0"/>
              <a:t> Geography/Earth Science</a:t>
            </a:r>
          </a:p>
          <a:p>
            <a:r>
              <a:rPr lang="en-US" sz="2200" dirty="0" smtClean="0"/>
              <a:t>Social Work</a:t>
            </a:r>
          </a:p>
          <a:p>
            <a:r>
              <a:rPr lang="en-US" sz="2200" dirty="0" smtClean="0"/>
              <a:t>Shippensburg University Counseling Center</a:t>
            </a:r>
          </a:p>
          <a:p>
            <a:r>
              <a:rPr lang="en-US" sz="2200" dirty="0" smtClean="0"/>
              <a:t>Living Learning Community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" y="759592"/>
            <a:ext cx="2444927" cy="2444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50" y="759592"/>
            <a:ext cx="2537510" cy="2537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60" y="3427816"/>
            <a:ext cx="2604128" cy="2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92" y="995439"/>
            <a:ext cx="7200897" cy="13038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Engaging our</a:t>
            </a:r>
            <a:br>
              <a:rPr lang="en-US" sz="2800" dirty="0" smtClean="0"/>
            </a:br>
            <a:r>
              <a:rPr lang="en-US" sz="2800" dirty="0" smtClean="0"/>
              <a:t> Community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99" y="3735361"/>
            <a:ext cx="4412221" cy="238597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Elementary and middle school volunteers</a:t>
            </a:r>
          </a:p>
          <a:p>
            <a:r>
              <a:rPr lang="en-US" sz="2000" dirty="0" smtClean="0"/>
              <a:t>Girl </a:t>
            </a:r>
            <a:r>
              <a:rPr lang="en-US" sz="2000" dirty="0"/>
              <a:t>scout </a:t>
            </a:r>
            <a:r>
              <a:rPr lang="en-US" sz="2000" dirty="0" smtClean="0"/>
              <a:t>troops </a:t>
            </a:r>
          </a:p>
          <a:p>
            <a:r>
              <a:rPr lang="en-US" sz="2000" dirty="0" smtClean="0"/>
              <a:t>Independent Living Senior Home Volunteer</a:t>
            </a:r>
          </a:p>
          <a:p>
            <a:r>
              <a:rPr lang="en-US" sz="2000" dirty="0" smtClean="0"/>
              <a:t>SPO Volunteers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3" y="735784"/>
            <a:ext cx="2764872" cy="2764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974" y="4184107"/>
            <a:ext cx="2560272" cy="1440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20" y="3405890"/>
            <a:ext cx="1520201" cy="2713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21" y="995430"/>
            <a:ext cx="3020375" cy="22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3" y="891519"/>
            <a:ext cx="7200897" cy="13038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Providing for </a:t>
            </a:r>
            <a:br>
              <a:rPr lang="en-US" sz="3600" dirty="0" smtClean="0"/>
            </a:br>
            <a:r>
              <a:rPr lang="en-US" sz="3600" dirty="0" smtClean="0"/>
              <a:t>Ourselves and Others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573" y="2656138"/>
            <a:ext cx="6121228" cy="35922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</a:t>
            </a:r>
            <a:r>
              <a:rPr lang="en-US" dirty="0"/>
              <a:t>have donated 516 pounds of produce to Shippensburg Produce Outreach</a:t>
            </a:r>
          </a:p>
          <a:p>
            <a:r>
              <a:rPr lang="en-US" dirty="0"/>
              <a:t>We grew 183 pounds of pumpkins for the Shippensburg Area Middle School after </a:t>
            </a:r>
            <a:r>
              <a:rPr lang="en-US" dirty="0" smtClean="0"/>
              <a:t>they came on a field trip to plant the seedlings they raised on </a:t>
            </a:r>
            <a:r>
              <a:rPr lang="en-US" dirty="0"/>
              <a:t>our farm.</a:t>
            </a:r>
          </a:p>
          <a:p>
            <a:r>
              <a:rPr lang="en-US" dirty="0"/>
              <a:t>We provided 103 pounds of produce for the Dining Services, most of which has been fresh bunches of </a:t>
            </a:r>
            <a:r>
              <a:rPr lang="en-US" dirty="0" err="1"/>
              <a:t>swiss</a:t>
            </a:r>
            <a:r>
              <a:rPr lang="en-US" dirty="0"/>
              <a:t> </a:t>
            </a:r>
            <a:r>
              <a:rPr lang="en-US" dirty="0" smtClean="0"/>
              <a:t>chard.</a:t>
            </a:r>
          </a:p>
          <a:p>
            <a:r>
              <a:rPr lang="en-US" dirty="0" smtClean="0"/>
              <a:t>That brings us to 802 total </a:t>
            </a:r>
            <a:r>
              <a:rPr lang="en-US" dirty="0"/>
              <a:t>pounds of </a:t>
            </a:r>
            <a:r>
              <a:rPr lang="en-US" dirty="0" smtClean="0"/>
              <a:t>produce since the middle of May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97" y="676821"/>
            <a:ext cx="1671309" cy="1671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2" y="767935"/>
            <a:ext cx="1580195" cy="1580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047" y="3245834"/>
            <a:ext cx="3538838" cy="19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Off-Site Composting by Third Party</a:t>
            </a:r>
            <a:br>
              <a:rPr lang="en-US" sz="6000" dirty="0" smtClean="0"/>
            </a:br>
            <a:r>
              <a:rPr lang="en-US" sz="4800" dirty="0" smtClean="0"/>
              <a:t>Franklin and Marshall College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Tom Simpson</a:t>
            </a:r>
          </a:p>
          <a:p>
            <a:r>
              <a:rPr lang="en-US" dirty="0" smtClean="0"/>
              <a:t>Sustainability Coordinator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167460" y="2624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2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361" y="681140"/>
            <a:ext cx="3582956" cy="2183359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dirty="0" smtClean="0"/>
              <a:t>Post-Consumer Collection Point in Dining Hall</a:t>
            </a:r>
            <a:endParaRPr lang="en-US" sz="3200" dirty="0"/>
          </a:p>
        </p:txBody>
      </p:sp>
      <p:pic>
        <p:nvPicPr>
          <p:cNvPr id="4" name="Content Placeholder 3" descr="2014-01-24_13-46-55_647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592"/>
          <a:stretch/>
        </p:blipFill>
        <p:spPr>
          <a:xfrm rot="5400000">
            <a:off x="482340" y="-239746"/>
            <a:ext cx="3859263" cy="5141167"/>
          </a:xfrm>
        </p:spPr>
      </p:pic>
      <p:pic>
        <p:nvPicPr>
          <p:cNvPr id="5" name="Content Placeholder 3" descr="image002 (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4173" y="3346565"/>
            <a:ext cx="4795935" cy="32648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9781" y="4870581"/>
            <a:ext cx="2155388" cy="1560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rgbClr val="2F5897"/>
                </a:solidFill>
              </a:rPr>
              <a:t>Pickup</a:t>
            </a:r>
            <a:r>
              <a:rPr lang="en-US" sz="3200" dirty="0" smtClean="0">
                <a:solidFill>
                  <a:srgbClr val="2F5897"/>
                </a:solidFill>
              </a:rPr>
              <a:t> </a:t>
            </a:r>
            <a:r>
              <a:rPr lang="en-US" sz="3200" dirty="0">
                <a:solidFill>
                  <a:srgbClr val="2F5897"/>
                </a:solidFill>
              </a:rPr>
              <a:t>3x weekly by ERC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095441" y="5428620"/>
            <a:ext cx="553425" cy="223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5044934" y="2078930"/>
            <a:ext cx="553425" cy="223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017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11" y="391902"/>
            <a:ext cx="3645350" cy="2631231"/>
          </a:xfr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635" y="566835"/>
            <a:ext cx="4777273" cy="114300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000" dirty="0" smtClean="0"/>
              <a:t>Arrival at Oregon Dairy Organics Compost Site</a:t>
            </a:r>
            <a:endParaRPr lang="en-US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363" y="2026345"/>
            <a:ext cx="4399364" cy="241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 descr="IMAG021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6" t="-1"/>
          <a:stretch/>
        </p:blipFill>
        <p:spPr>
          <a:xfrm>
            <a:off x="480553" y="4150721"/>
            <a:ext cx="3904843" cy="25109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5665" y="3189006"/>
            <a:ext cx="3585843" cy="695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 smtClean="0">
                <a:solidFill>
                  <a:srgbClr val="2F5897"/>
                </a:solidFill>
              </a:rPr>
              <a:t>Composting Tunnel</a:t>
            </a:r>
            <a:endParaRPr lang="en-US" sz="3000" dirty="0">
              <a:solidFill>
                <a:srgbClr val="2F5897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66547" y="4952828"/>
            <a:ext cx="4450702" cy="13878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000" dirty="0" smtClean="0">
                <a:solidFill>
                  <a:srgbClr val="2F5897"/>
                </a:solidFill>
              </a:rPr>
              <a:t>Practice Field Enriched with Compost</a:t>
            </a:r>
            <a:endParaRPr lang="en-US" sz="3000" dirty="0">
              <a:solidFill>
                <a:srgbClr val="2F5897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4130546" y="1138335"/>
            <a:ext cx="553425" cy="223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797846" y="3461927"/>
            <a:ext cx="553425" cy="223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4467041" y="5646721"/>
            <a:ext cx="553425" cy="223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5"/>
          <p:cNvGrpSpPr>
            <a:grpSpLocks/>
          </p:cNvGrpSpPr>
          <p:nvPr/>
        </p:nvGrpSpPr>
        <p:grpSpPr bwMode="auto">
          <a:xfrm>
            <a:off x="1" y="-685800"/>
            <a:ext cx="9359900" cy="7543800"/>
            <a:chOff x="11992" y="-685800"/>
            <a:chExt cx="9360608" cy="7543800"/>
          </a:xfrm>
        </p:grpSpPr>
        <p:pic>
          <p:nvPicPr>
            <p:cNvPr id="24579" name="Picture 4" descr="IMG_7823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2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33052" y="5181600"/>
              <a:ext cx="4953375" cy="1477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2400" spc="600" dirty="0">
                <a:solidFill>
                  <a:prstClr val="white"/>
                </a:solidFill>
                <a:latin typeface="Arial"/>
                <a:ea typeface="MS PGothic" pitchFamily="34" charset="-128"/>
                <a:cs typeface="Arial"/>
              </a:endParaRPr>
            </a:p>
            <a:p>
              <a:pPr algn="ctr">
                <a:defRPr/>
              </a:pPr>
              <a:endParaRPr lang="en-US" spc="600" dirty="0">
                <a:solidFill>
                  <a:prstClr val="white"/>
                </a:solidFill>
                <a:latin typeface="Arial"/>
                <a:ea typeface="MS PGothic" pitchFamily="34" charset="-128"/>
                <a:cs typeface="Arial"/>
              </a:endParaRPr>
            </a:p>
            <a:p>
              <a:pPr algn="ctr">
                <a:defRPr/>
              </a:pPr>
              <a:r>
                <a:rPr lang="en-US" sz="2400" b="1" spc="600" dirty="0">
                  <a:solidFill>
                    <a:prstClr val="white"/>
                  </a:solidFill>
                  <a:latin typeface="Arial"/>
                  <a:ea typeface="MS PGothic" pitchFamily="34" charset="-128"/>
                  <a:cs typeface="Arial"/>
                </a:rPr>
                <a:t>Craig Dalen</a:t>
              </a:r>
            </a:p>
            <a:p>
              <a:pPr algn="ctr">
                <a:defRPr/>
              </a:pPr>
              <a:r>
                <a:rPr lang="en-US" sz="2400" b="1" i="1" spc="300" dirty="0">
                  <a:solidFill>
                    <a:prstClr val="white"/>
                  </a:solidFill>
                  <a:latin typeface="Arial"/>
                  <a:ea typeface="MS PGothic" pitchFamily="34" charset="-128"/>
                  <a:cs typeface="Arial"/>
                </a:rPr>
                <a:t>Director of Sustainability</a:t>
              </a:r>
            </a:p>
          </p:txBody>
        </p:sp>
        <p:pic>
          <p:nvPicPr>
            <p:cNvPr id="24581" name="Picture 8" descr="recycling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258" y="2133600"/>
              <a:ext cx="1866742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9" descr="landfill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209800"/>
              <a:ext cx="1872964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10" descr="organics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977" y="2286000"/>
              <a:ext cx="1866223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1" descr="wasteinitsplace.ORANGE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-685800"/>
              <a:ext cx="6248400" cy="39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5" name="Picture 13" descr="logo_small copy no wh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6231467"/>
              <a:ext cx="1600200" cy="474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883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8"/>
          <p:cNvGrpSpPr>
            <a:grpSpLocks/>
          </p:cNvGrpSpPr>
          <p:nvPr/>
        </p:nvGrpSpPr>
        <p:grpSpPr bwMode="auto">
          <a:xfrm>
            <a:off x="-152400" y="0"/>
            <a:ext cx="9296400" cy="7848600"/>
            <a:chOff x="-152400" y="0"/>
            <a:chExt cx="9296400" cy="7848092"/>
          </a:xfrm>
        </p:grpSpPr>
        <p:pic>
          <p:nvPicPr>
            <p:cNvPr id="26626" name="Picture 1" descr="iangallocompost.jpe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57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7" name="Picture 2" descr="IMG_7830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4479222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8" name="Picture 3" descr="compostbucket.jpe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71122" y="2733322"/>
              <a:ext cx="3753556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5" descr="wasteinitsplace.RED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4191000"/>
              <a:ext cx="4836930" cy="365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9381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" name="Group 52"/>
          <p:cNvGrpSpPr/>
          <p:nvPr/>
        </p:nvGrpSpPr>
        <p:grpSpPr>
          <a:xfrm>
            <a:off x="1824988" y="2908909"/>
            <a:ext cx="5479868" cy="1014197"/>
            <a:chOff x="0" y="0"/>
            <a:chExt cx="5479867" cy="1014196"/>
          </a:xfrm>
        </p:grpSpPr>
        <p:pic>
          <p:nvPicPr>
            <p:cNvPr id="50" name="image2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12404" y="0"/>
              <a:ext cx="3267464" cy="850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3.png" descr="L:\CP&amp;D\Signage\Univ Mark\1_Inch_RevShort [Converted]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207087"/>
              <a:ext cx="1819375" cy="807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1824987" y="4191000"/>
            <a:ext cx="547986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200" i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Welcome!</a:t>
            </a:r>
            <a:endParaRPr lang="en-US" sz="6000" i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25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3"/>
          <p:cNvGrpSpPr>
            <a:grpSpLocks/>
          </p:cNvGrpSpPr>
          <p:nvPr/>
        </p:nvGrpSpPr>
        <p:grpSpPr bwMode="auto">
          <a:xfrm>
            <a:off x="-7938" y="0"/>
            <a:ext cx="9151938" cy="6858000"/>
            <a:chOff x="-7938" y="0"/>
            <a:chExt cx="9151938" cy="6858000"/>
          </a:xfrm>
        </p:grpSpPr>
        <p:pic>
          <p:nvPicPr>
            <p:cNvPr id="2867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67"/>
              <a:ext cx="4800600" cy="223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5" name="Picture 1" descr="photo-1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4792662"/>
              <a:ext cx="6705600" cy="206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6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756" y="0"/>
              <a:ext cx="4267200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7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0600"/>
              <a:ext cx="235426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38" y="2328863"/>
              <a:ext cx="4800601" cy="239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13" descr="wasteinitsplace.BLU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756"/>
              <a:ext cx="3702088" cy="2799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15" descr="logo_small copy no wh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6248400"/>
              <a:ext cx="1600200" cy="474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849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00B050"/>
                </a:solidFill>
                <a:latin typeface="Papyrus" panose="03070502060502030205" pitchFamily="66" charset="0"/>
              </a:rPr>
              <a:t>The ORCA </a:t>
            </a:r>
            <a:r>
              <a:rPr lang="en-US" b="1" u="sng" dirty="0" smtClean="0">
                <a:solidFill>
                  <a:srgbClr val="00B050"/>
                </a:solidFill>
                <a:latin typeface="Papyrus" panose="03070502060502030205" pitchFamily="66" charset="0"/>
              </a:rPr>
              <a:t/>
            </a:r>
            <a:br>
              <a:rPr lang="en-US" b="1" u="sng" dirty="0" smtClean="0">
                <a:solidFill>
                  <a:srgbClr val="00B050"/>
                </a:solidFill>
                <a:latin typeface="Papyrus" panose="03070502060502030205" pitchFamily="66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at</a:t>
            </a:r>
            <a:r>
              <a:rPr lang="en-US" b="1" u="sng" dirty="0" smtClean="0">
                <a:solidFill>
                  <a:srgbClr val="00B050"/>
                </a:solidFill>
                <a:latin typeface="Papyrus" panose="03070502060502030205" pitchFamily="66" charset="0"/>
              </a:rPr>
              <a:t> </a:t>
            </a:r>
            <a:br>
              <a:rPr lang="en-US" b="1" u="sng" dirty="0" smtClean="0">
                <a:solidFill>
                  <a:srgbClr val="00B050"/>
                </a:solidFill>
                <a:latin typeface="Papyrus" panose="03070502060502030205" pitchFamily="66" charset="0"/>
              </a:rPr>
            </a:br>
            <a:r>
              <a:rPr lang="en-US" b="1" u="sng" dirty="0" smtClean="0">
                <a:solidFill>
                  <a:srgbClr val="00B050"/>
                </a:solidFill>
                <a:latin typeface="Papyrus" panose="03070502060502030205" pitchFamily="66" charset="0"/>
              </a:rPr>
              <a:t>Keystone College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19800"/>
            <a:ext cx="6400800" cy="6096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Papyrus" panose="03070502060502030205" pitchFamily="66" charset="0"/>
              </a:rPr>
              <a:t>By: Jennifer Kern</a:t>
            </a:r>
            <a:endParaRPr lang="en-US" sz="1800" b="1" dirty="0">
              <a:solidFill>
                <a:srgbClr val="00B050"/>
              </a:solidFill>
              <a:latin typeface="Papyrus" panose="03070502060502030205" pitchFamily="66" charset="0"/>
            </a:endParaRPr>
          </a:p>
        </p:txBody>
      </p:sp>
      <p:pic>
        <p:nvPicPr>
          <p:cNvPr id="3074" name="Picture 2" descr="C:\Users\232783\AppData\Local\Microsoft\Windows\Temporary Internet Files\Content.IE5\579ZQ5MB\MC9004376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5136">
            <a:off x="2161508" y="5823504"/>
            <a:ext cx="838200" cy="73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232783\AppData\Local\Microsoft\Windows\Temporary Internet Files\Content.IE5\579ZQ5MB\MC9004376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38775">
            <a:off x="276399" y="3943711"/>
            <a:ext cx="438148" cy="38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232783\AppData\Local\Microsoft\Windows\Temporary Internet Files\Content.IE5\579ZQ5MB\MC9004376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3852">
            <a:off x="1166423" y="5304243"/>
            <a:ext cx="742839" cy="64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232783\AppData\Local\Microsoft\Windows\Temporary Internet Files\Content.IE5\579ZQ5MB\MC9004376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6513">
            <a:off x="574203" y="4620011"/>
            <a:ext cx="567628" cy="4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eystone Hom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676400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28616"/>
            <a:ext cx="2146300" cy="91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232783\AppData\Local\Microsoft\Windows\Temporary Internet Files\Content.IE5\579ZQ5MB\MC900437675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26975">
            <a:off x="49557" y="3031606"/>
            <a:ext cx="438148" cy="38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Papyrus" panose="03070502060502030205" pitchFamily="66" charset="0"/>
                <a:ea typeface="Batang" panose="02030600000101010101" pitchFamily="18" charset="-127"/>
              </a:rPr>
              <a:t>What is an ORCA?</a:t>
            </a:r>
            <a:endParaRPr lang="en-US" sz="4000" dirty="0">
              <a:latin typeface="Papyrus" panose="03070502060502030205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6"/>
            <a:ext cx="8839200" cy="4525963"/>
          </a:xfrm>
        </p:spPr>
        <p:txBody>
          <a:bodyPr>
            <a:normAutofit/>
          </a:bodyPr>
          <a:lstStyle/>
          <a:p>
            <a:pPr algn="ctr">
              <a:buBlip>
                <a:blip r:embed="rId2"/>
              </a:buBlip>
            </a:pP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  <a:ea typeface="Batang" panose="02030600000101010101" pitchFamily="18" charset="-127"/>
              </a:rPr>
              <a:t>The ORCA is a machine that handles organic </a:t>
            </a:r>
            <a:r>
              <a:rPr lang="en-US" sz="2400" b="1" u="sng" dirty="0" smtClean="0">
                <a:solidFill>
                  <a:srgbClr val="00B050"/>
                </a:solidFill>
                <a:latin typeface="Footlight MT Light" panose="0204060206030A020304" pitchFamily="18" charset="0"/>
                <a:ea typeface="Batang" panose="02030600000101010101" pitchFamily="18" charset="-127"/>
              </a:rPr>
              <a:t>food waste </a:t>
            </a: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  <a:ea typeface="Batang" panose="02030600000101010101" pitchFamily="18" charset="-127"/>
              </a:rPr>
              <a:t>in an </a:t>
            </a:r>
            <a:r>
              <a:rPr lang="en-US" sz="2400" b="1" u="sng" dirty="0" smtClean="0">
                <a:solidFill>
                  <a:srgbClr val="00B050"/>
                </a:solidFill>
                <a:latin typeface="Footlight MT Light" panose="0204060206030A020304" pitchFamily="18" charset="0"/>
                <a:ea typeface="Batang" panose="02030600000101010101" pitchFamily="18" charset="-127"/>
              </a:rPr>
              <a:t>environmentally friendly</a:t>
            </a: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  <a:ea typeface="Batang" panose="02030600000101010101" pitchFamily="18" charset="-127"/>
              </a:rPr>
              <a:t> way.</a:t>
            </a:r>
          </a:p>
          <a:p>
            <a:pPr algn="ctr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  <a:ea typeface="Batang" panose="02030600000101010101" pitchFamily="18" charset="-127"/>
            </a:endParaRPr>
          </a:p>
          <a:p>
            <a:pPr algn="ctr">
              <a:buBlip>
                <a:blip r:embed="rId2"/>
              </a:buBlip>
            </a:pP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Instead of wasting </a:t>
            </a:r>
            <a:r>
              <a:rPr lang="en-US" sz="2400" b="1" u="sng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time</a:t>
            </a: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, </a:t>
            </a:r>
            <a:r>
              <a:rPr lang="en-US" sz="2400" b="1" u="sng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energy</a:t>
            </a: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, and </a:t>
            </a:r>
            <a:r>
              <a:rPr lang="en-US" sz="2400" b="1" u="sng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money</a:t>
            </a: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 filling landfills 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the ORCA gives back in an “eco-friendly” way.</a:t>
            </a:r>
          </a:p>
          <a:p>
            <a:pPr marL="0" indent="0" algn="ctr">
              <a:buNone/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algn="ctr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  <a:ea typeface="Batang" panose="02030600000101010101" pitchFamily="18" charset="-127"/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algn="ctr">
              <a:buBlip>
                <a:blip r:embed="rId2"/>
              </a:buBlip>
            </a:pPr>
            <a:endParaRPr lang="en-US" sz="2400" dirty="0"/>
          </a:p>
        </p:txBody>
      </p:sp>
      <p:pic>
        <p:nvPicPr>
          <p:cNvPr id="1027" name="Picture 3" descr="\\iris\students\232783\Desktop\SODEXO\Poster Project\IMG_2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712" y="3898273"/>
            <a:ext cx="26670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8" y="3898273"/>
            <a:ext cx="2896235" cy="246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1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800600" cy="4648200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Food Waste becomes Water</a:t>
            </a:r>
          </a:p>
          <a:p>
            <a:pPr marL="0" indent="0" algn="ctr">
              <a:buNone/>
            </a:pPr>
            <a:endParaRPr lang="en-US" sz="2400" b="1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Food waste is dumped into the machine.  Pizza crusts, orange peels, and essentially any food in the Student Restaurant!</a:t>
            </a:r>
          </a:p>
          <a:p>
            <a:pPr>
              <a:buNone/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r>
              <a:rPr lang="en-US" sz="2400" dirty="0" smtClean="0">
                <a:solidFill>
                  <a:srgbClr val="00B050"/>
                </a:solidFill>
                <a:latin typeface="Footlight MT Light" panose="0204060206030A020304" pitchFamily="18" charset="0"/>
              </a:rPr>
              <a:t>The waste is broken down within 24 hours.  The waste or “nutrient rich water” is disposed through the waste water system!</a:t>
            </a: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 lvl="0"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endParaRPr lang="en-US" sz="2400" dirty="0" smtClean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endParaRPr lang="en-US" sz="2400" dirty="0" smtClean="0">
              <a:latin typeface="Footlight MT Light" panose="0204060206030A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Papyrus" panose="03070502060502030205" pitchFamily="66" charset="0"/>
              </a:rPr>
              <a:t>How does it Work?</a:t>
            </a:r>
            <a:endParaRPr lang="en-US" sz="4000" dirty="0">
              <a:latin typeface="Papyrus" panose="03070502060502030205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1143000"/>
            <a:ext cx="3733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B050"/>
                </a:solidFill>
                <a:latin typeface="Footlight MT Light" panose="0204060206030A020304" pitchFamily="18" charset="0"/>
              </a:rPr>
              <a:t>Benefits of the ORCA</a:t>
            </a:r>
          </a:p>
          <a:p>
            <a:pPr algn="ctr"/>
            <a:endParaRPr lang="en-US" sz="2800" b="1" dirty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Reduces waste disposal costs</a:t>
            </a:r>
          </a:p>
          <a:p>
            <a:pPr>
              <a:buFontTx/>
              <a:buBlip>
                <a:blip r:embed="rId2"/>
              </a:buBlip>
            </a:pPr>
            <a:endParaRPr lang="en-US" sz="2400" dirty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Reduces CO2 Emissions</a:t>
            </a:r>
          </a:p>
          <a:p>
            <a:pPr>
              <a:buFontTx/>
              <a:buBlip>
                <a:blip r:embed="rId2"/>
              </a:buBlip>
            </a:pPr>
            <a:endParaRPr lang="en-US" sz="2400" dirty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Has low operation costs to run</a:t>
            </a:r>
          </a:p>
          <a:p>
            <a:pPr>
              <a:buFontTx/>
              <a:buBlip>
                <a:blip r:embed="rId2"/>
              </a:buBlip>
            </a:pPr>
            <a:endParaRPr lang="en-US" sz="2400" dirty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Eliminates food waste!</a:t>
            </a:r>
          </a:p>
          <a:p>
            <a:pPr>
              <a:buFontTx/>
              <a:buBlip>
                <a:blip r:embed="rId2"/>
              </a:buBlip>
            </a:pPr>
            <a:endParaRPr lang="en-US" sz="2400" dirty="0">
              <a:solidFill>
                <a:srgbClr val="00B050"/>
              </a:solidFill>
              <a:latin typeface="Footlight MT Light" panose="0204060206030A020304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Reduces methane gas production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076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232783\AppData\Local\Microsoft\Windows\Temporary Internet Files\Content.IE5\AE9CO5EC\MC900440112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228600"/>
            <a:ext cx="73649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5943600"/>
            <a:ext cx="3352800" cy="738664"/>
          </a:xfrm>
          <a:prstGeom prst="rect">
            <a:avLst/>
          </a:prstGeom>
          <a:noFill/>
          <a:ln w="1905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Footlight MT Light" panose="0204060206030A020304" pitchFamily="18" charset="0"/>
              </a:rPr>
              <a:t>The information used in this presentation was originally from ORCA’s website:  </a:t>
            </a:r>
            <a:r>
              <a:rPr lang="en-US" sz="1400" dirty="0">
                <a:solidFill>
                  <a:srgbClr val="00B050"/>
                </a:solidFill>
                <a:latin typeface="Footlight MT Light" panose="0204060206030A020304" pitchFamily="18" charset="0"/>
                <a:hlinkClick r:id="rId5"/>
              </a:rPr>
              <a:t>http://www.totallygreen.com/</a:t>
            </a:r>
            <a:r>
              <a:rPr lang="en-US" sz="1400" dirty="0">
                <a:solidFill>
                  <a:srgbClr val="00B050"/>
                </a:solidFill>
                <a:latin typeface="Footlight MT Light" panose="0204060206030A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3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Keynote: Michael Mann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66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Lunch/ Poster Session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47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PERC Business &amp; Elections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3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Penn State’s Net Impact Chapter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6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Sponsor Spotlight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30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Engaging Sustainability on Campus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82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09800"/>
            <a:ext cx="8382000" cy="1143000"/>
          </a:xfrm>
        </p:spPr>
        <p:txBody>
          <a:bodyPr>
            <a:noAutofit/>
          </a:bodyPr>
          <a:lstStyle/>
          <a:p>
            <a:r>
              <a:rPr lang="en-US" sz="3800" i="1" dirty="0" smtClean="0"/>
              <a:t>Engaging Sustainability in the Community</a:t>
            </a:r>
            <a:endParaRPr lang="en-US" sz="3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6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8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11" y="4689"/>
            <a:ext cx="924641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8" y="304816"/>
            <a:ext cx="2838373" cy="2524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281" y="3433689"/>
            <a:ext cx="6469856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8" y="3276599"/>
            <a:ext cx="4695092" cy="3579054"/>
          </a:xfrm>
        </p:spPr>
      </p:pic>
      <p:pic>
        <p:nvPicPr>
          <p:cNvPr id="4" name="Picture 3" descr="J:\DROPBOX\LSchwarz\Marketing\Logo\From Graphic Services\Programs\Nova-Bike-Share-(Color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3" y="152415"/>
            <a:ext cx="4702127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8" y="152415"/>
            <a:ext cx="4190999" cy="2971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276600"/>
            <a:ext cx="2990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" name="Group 52"/>
          <p:cNvGrpSpPr/>
          <p:nvPr/>
        </p:nvGrpSpPr>
        <p:grpSpPr>
          <a:xfrm>
            <a:off x="1824988" y="2908909"/>
            <a:ext cx="5479868" cy="1014197"/>
            <a:chOff x="0" y="0"/>
            <a:chExt cx="5479867" cy="1014196"/>
          </a:xfrm>
        </p:grpSpPr>
        <p:pic>
          <p:nvPicPr>
            <p:cNvPr id="50" name="image2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12404" y="0"/>
              <a:ext cx="3267464" cy="850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3.png" descr="L:\CP&amp;D\Signage\Univ Mark\1_Inch_RevShort [Converted]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207087"/>
              <a:ext cx="1819375" cy="807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9215563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304800" y="3352800"/>
            <a:ext cx="8534400" cy="1411288"/>
          </a:xfrm>
          <a:prstGeom prst="rect">
            <a:avLst/>
          </a:prstGeom>
        </p:spPr>
        <p:txBody>
          <a:bodyPr lIns="0" tIns="0" rIns="0" bIns="0" anchor="t"/>
          <a:lstStyle/>
          <a:p>
            <a:pPr lvl="0" defTabSz="822959">
              <a:defRPr sz="1800"/>
            </a:pPr>
            <a:r>
              <a:rPr sz="5400" b="1" cap="small"/>
              <a:t>The New Frontier</a:t>
            </a:r>
            <a:br>
              <a:rPr sz="5400" b="1" cap="small"/>
            </a:br>
            <a:r>
              <a:rPr sz="2790" b="1"/>
              <a:t>Embedding Sustainability in Unit Strategic Planning</a:t>
            </a:r>
          </a:p>
        </p:txBody>
      </p:sp>
      <p:pic>
        <p:nvPicPr>
          <p:cNvPr id="55" name="image4.jpeg" descr="image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0" y="6334125"/>
            <a:ext cx="9144000" cy="52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5.jpeg" descr="IMG_414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25" y="44450"/>
            <a:ext cx="8818564" cy="3022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381008" y="5029200"/>
            <a:ext cx="780702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b="1" kern="0">
                <a:solidFill>
                  <a:sysClr val="windowText" lastClr="000000"/>
                </a:solidFill>
                <a:latin typeface="Calibri"/>
                <a:sym typeface="Calibri"/>
              </a:rPr>
              <a:t>Erik Foley, </a:t>
            </a: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Managing</a:t>
            </a:r>
            <a:r>
              <a:rPr b="1" kern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Director, Penn State's Sustainability Institute</a:t>
            </a:r>
          </a:p>
          <a:p>
            <a:endParaRPr kern="0">
              <a:solidFill>
                <a:sysClr val="windowText" lastClr="000000"/>
              </a:solidFill>
              <a:latin typeface="Calibri"/>
              <a:sym typeface="Calibri"/>
            </a:endParaRPr>
          </a:p>
          <a:p>
            <a:r>
              <a:rPr u="sng" ker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sym typeface="Calibri"/>
                <a:hlinkClick r:id="rId4"/>
              </a:rPr>
              <a:t>erik@psu.edu</a:t>
            </a: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27513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4.jpeg" descr="image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-76200" y="6334125"/>
            <a:ext cx="9220200" cy="52387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47963" y="176949"/>
            <a:ext cx="861022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600"/>
            </a:lvl1pPr>
          </a:lstStyle>
          <a:p>
            <a:pPr>
              <a:defRPr sz="1800"/>
            </a:pP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For the first time, every Penn State college, campus, and support unit had to include sustainability in their strategic planning.</a:t>
            </a:r>
          </a:p>
        </p:txBody>
      </p:sp>
      <p:pic>
        <p:nvPicPr>
          <p:cNvPr id="61" name="22EA406F-99C1-4858-A677-7274C4F7544E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813" y="3117525"/>
            <a:ext cx="7246178" cy="298951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1080005" y="3346296"/>
            <a:ext cx="364298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 i="1">
                <a:solidFill>
                  <a:srgbClr val="535353"/>
                </a:solidFill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Is strategic planning a leverage point?</a:t>
            </a:r>
          </a:p>
        </p:txBody>
      </p:sp>
    </p:spTree>
    <p:extLst>
      <p:ext uri="{BB962C8B-B14F-4D97-AF65-F5344CB8AC3E}">
        <p14:creationId xmlns:p14="http://schemas.microsoft.com/office/powerpoint/2010/main" val="310400199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4.jpeg" descr="image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-76200" y="6334125"/>
            <a:ext cx="9220200" cy="52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A0E10C71-A7C3-4645-A2ED-A0779F1518F7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9660" y="842616"/>
            <a:ext cx="6648155" cy="4963956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3671162" y="1119186"/>
            <a:ext cx="280621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Or do plans just collect dust?</a:t>
            </a:r>
          </a:p>
        </p:txBody>
      </p:sp>
    </p:spTree>
    <p:extLst>
      <p:ext uri="{BB962C8B-B14F-4D97-AF65-F5344CB8AC3E}">
        <p14:creationId xmlns:p14="http://schemas.microsoft.com/office/powerpoint/2010/main" val="69061096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4.jpeg" descr="image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0" y="6334125"/>
            <a:ext cx="9144000" cy="52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7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870" y="2626442"/>
            <a:ext cx="870858" cy="878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7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712" y="3532913"/>
            <a:ext cx="881744" cy="84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age8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504" y="4419615"/>
            <a:ext cx="893950" cy="832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8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859" y="5334000"/>
            <a:ext cx="893950" cy="823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age9.jpe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23227" y="926650"/>
            <a:ext cx="830903" cy="82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10.jpe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26356" y="1819409"/>
            <a:ext cx="849431" cy="845785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1519425" y="1143000"/>
            <a:ext cx="40362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376092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Understand Sustainability</a:t>
            </a:r>
          </a:p>
        </p:txBody>
      </p:sp>
      <p:sp>
        <p:nvSpPr>
          <p:cNvPr id="76" name="Shape 76"/>
          <p:cNvSpPr/>
          <p:nvPr/>
        </p:nvSpPr>
        <p:spPr>
          <a:xfrm>
            <a:off x="1519425" y="1976735"/>
            <a:ext cx="31980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00B050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Assess Current State</a:t>
            </a:r>
          </a:p>
        </p:txBody>
      </p:sp>
      <p:sp>
        <p:nvSpPr>
          <p:cNvPr id="77" name="Shape 77"/>
          <p:cNvSpPr/>
          <p:nvPr/>
        </p:nvSpPr>
        <p:spPr>
          <a:xfrm>
            <a:off x="1519433" y="2891135"/>
            <a:ext cx="350959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C000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Identify Priorities</a:t>
            </a:r>
          </a:p>
        </p:txBody>
      </p:sp>
      <p:sp>
        <p:nvSpPr>
          <p:cNvPr id="78" name="Shape 78"/>
          <p:cNvSpPr/>
          <p:nvPr/>
        </p:nvSpPr>
        <p:spPr>
          <a:xfrm>
            <a:off x="1526352" y="4572000"/>
            <a:ext cx="42648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8064A2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Set Goals and Develop Metrics</a:t>
            </a:r>
          </a:p>
        </p:txBody>
      </p:sp>
      <p:sp>
        <p:nvSpPr>
          <p:cNvPr id="79" name="Shape 79"/>
          <p:cNvSpPr/>
          <p:nvPr/>
        </p:nvSpPr>
        <p:spPr>
          <a:xfrm>
            <a:off x="1519425" y="3740728"/>
            <a:ext cx="31980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Create a Vision</a:t>
            </a:r>
          </a:p>
        </p:txBody>
      </p:sp>
      <p:sp>
        <p:nvSpPr>
          <p:cNvPr id="80" name="Shape 80"/>
          <p:cNvSpPr/>
          <p:nvPr/>
        </p:nvSpPr>
        <p:spPr>
          <a:xfrm>
            <a:off x="1519428" y="5410200"/>
            <a:ext cx="44934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4F81BD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kern="0">
                <a:latin typeface="Calibri"/>
                <a:sym typeface="Calibri"/>
              </a:rPr>
              <a:t>Develop an Implementation Plan</a:t>
            </a:r>
          </a:p>
        </p:txBody>
      </p:sp>
      <p:sp>
        <p:nvSpPr>
          <p:cNvPr id="81" name="Shape 81"/>
          <p:cNvSpPr/>
          <p:nvPr/>
        </p:nvSpPr>
        <p:spPr>
          <a:xfrm>
            <a:off x="-152400" y="152400"/>
            <a:ext cx="9144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/>
            </a:lvl1pPr>
          </a:lstStyle>
          <a:p>
            <a:pPr>
              <a:defRPr sz="1800" b="0"/>
            </a:pP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Six Steps of Sustainability Planning</a:t>
            </a:r>
          </a:p>
        </p:txBody>
      </p:sp>
    </p:spTree>
    <p:extLst>
      <p:ext uri="{BB962C8B-B14F-4D97-AF65-F5344CB8AC3E}">
        <p14:creationId xmlns:p14="http://schemas.microsoft.com/office/powerpoint/2010/main" val="36540126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731" y="0"/>
            <a:ext cx="91408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4.jpeg" descr="image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-76200" y="6334125"/>
            <a:ext cx="9220200" cy="523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50863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2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97" t="11933" r="31060" b="6249"/>
          <a:stretch>
            <a:fillRect/>
          </a:stretch>
        </p:blipFill>
        <p:spPr>
          <a:xfrm>
            <a:off x="228602" y="152416"/>
            <a:ext cx="4702629" cy="598516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87" name="Shape 87"/>
          <p:cNvSpPr/>
          <p:nvPr/>
        </p:nvSpPr>
        <p:spPr>
          <a:xfrm>
            <a:off x="5181600" y="1580200"/>
            <a:ext cx="3962400" cy="236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sz="2000" b="1" kern="0">
                <a:solidFill>
                  <a:sysClr val="windowText" lastClr="000000"/>
                </a:solidFill>
                <a:latin typeface="Calibri"/>
                <a:sym typeface="Calibri"/>
              </a:rPr>
              <a:t>Join a growing community of users and innovators </a:t>
            </a:r>
            <a:r>
              <a:rPr kern="0">
                <a:solidFill>
                  <a:sysClr val="windowText" lastClr="000000"/>
                </a:solidFill>
                <a:latin typeface="Calibri"/>
                <a:sym typeface="Calibri"/>
              </a:rPr>
              <a:t>by downloading your copy of Penn State’s Sustainability Planning Guidebook for Teams available at:</a:t>
            </a:r>
          </a:p>
          <a:p>
            <a:endParaRPr kern="0">
              <a:solidFill>
                <a:sysClr val="windowText" lastClr="000000"/>
              </a:solidFill>
              <a:latin typeface="Calibri"/>
              <a:sym typeface="Calibri"/>
            </a:endParaRPr>
          </a:p>
          <a:p>
            <a:pPr algn="ctr"/>
            <a:r>
              <a:rPr b="1" i="1" kern="0">
                <a:solidFill>
                  <a:sysClr val="windowText" lastClr="000000"/>
                </a:solidFill>
                <a:latin typeface="Calibri"/>
                <a:sym typeface="Calibri"/>
              </a:rPr>
              <a:t>http://sustainability.psu.edu/strategic-planning</a:t>
            </a:r>
          </a:p>
        </p:txBody>
      </p:sp>
      <p:pic>
        <p:nvPicPr>
          <p:cNvPr id="88" name="image4.jpeg" descr="image1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0" b="58255"/>
          <a:stretch>
            <a:fillRect/>
          </a:stretch>
        </p:blipFill>
        <p:spPr>
          <a:xfrm>
            <a:off x="-64586" y="6334125"/>
            <a:ext cx="9357884" cy="523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7422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799121" y="3505200"/>
            <a:ext cx="4573191" cy="1397000"/>
          </a:xfrm>
        </p:spPr>
        <p:txBody>
          <a:bodyPr/>
          <a:lstStyle/>
          <a:p>
            <a:r>
              <a:rPr lang="en-US" dirty="0" smtClean="0"/>
              <a:t>Client-based project with Pittsburgh Center of Creative Reuse (PCCR)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99126" y="1371600"/>
            <a:ext cx="6459631" cy="1752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336600"/>
                </a:solidFill>
              </a:rPr>
              <a:t>Competency Development within the</a:t>
            </a:r>
            <a:br>
              <a:rPr lang="en-US" dirty="0" smtClean="0">
                <a:solidFill>
                  <a:srgbClr val="336600"/>
                </a:solidFill>
              </a:rPr>
            </a:br>
            <a:r>
              <a:rPr lang="en-US" dirty="0" smtClean="0">
                <a:solidFill>
                  <a:srgbClr val="336600"/>
                </a:solidFill>
              </a:rPr>
              <a:t>Master of Sustainability,</a:t>
            </a:r>
            <a:br>
              <a:rPr lang="en-US" dirty="0" smtClean="0">
                <a:solidFill>
                  <a:srgbClr val="336600"/>
                </a:solidFill>
              </a:rPr>
            </a:br>
            <a:r>
              <a:rPr lang="en-US" dirty="0" smtClean="0">
                <a:solidFill>
                  <a:srgbClr val="336600"/>
                </a:solidFill>
              </a:rPr>
              <a:t>Chatham University, Pittsburgh</a:t>
            </a: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2" name="AutoShape 2" descr="https://outlook.office365.com/owa/service.svc/s/GetFileAttachment?id=AAMkADg1ZDVhMjRiLThkNjItNDgwOS05MmIzLTM5OGIzZGM1MWRkYgBGAAAAAADl%2FDwm2GjISJRUZgfVVOb5BwA2OIh2H%2BMVSqhQQnajFGoOAAAAAAENAAA2OIh2H%2BMVSqhQQnajFGoOAAB%2FPp%2FsAAABEgAQACnjMjOU%2F%2FhOsW%2B4nmeO%2FmA%3D&amp;isImagePreview=True&amp;X-OWA-CANARY=Q-Sh6F9WxUqp1AHdb7ESiaFoCRfAxdEISszkRKcfo07Fdaa5-lVLnn-VdoVFFgjzfU8_79cSq_w."/>
          <p:cNvSpPr>
            <a:spLocks noChangeAspect="1" noChangeArrowheads="1"/>
          </p:cNvSpPr>
          <p:nvPr/>
        </p:nvSpPr>
        <p:spPr bwMode="auto">
          <a:xfrm>
            <a:off x="116719" y="-144463"/>
            <a:ext cx="1711373" cy="228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8" name="Picture 4" descr="http://falk.chatham.edu/msus/images/_logos/cu-falk-school-bl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101" y="266722"/>
            <a:ext cx="189358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99119" y="5918200"/>
            <a:ext cx="5544994" cy="93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2000" b="1" dirty="0" smtClean="0">
                <a:solidFill>
                  <a:prstClr val="black"/>
                </a:solidFill>
              </a:rPr>
              <a:t>Presented by Joshua Lewis and Jenny </a:t>
            </a:r>
            <a:r>
              <a:rPr lang="en-US" sz="2000" b="1" dirty="0" err="1" smtClean="0">
                <a:solidFill>
                  <a:prstClr val="black"/>
                </a:solidFill>
              </a:rPr>
              <a:t>Wittann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2000" b="1" dirty="0">
                <a:solidFill>
                  <a:prstClr val="black"/>
                </a:solidFill>
              </a:rPr>
              <a:t>N</a:t>
            </a:r>
            <a:r>
              <a:rPr lang="en-US" sz="2000" b="1" dirty="0" smtClean="0">
                <a:solidFill>
                  <a:prstClr val="black"/>
                </a:solidFill>
              </a:rPr>
              <a:t>ovember 12</a:t>
            </a:r>
            <a:r>
              <a:rPr lang="en-US" sz="20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2000" b="1" dirty="0" smtClean="0">
                <a:solidFill>
                  <a:prstClr val="black"/>
                </a:solidFill>
              </a:rPr>
              <a:t>, 2014, Penn State University</a:t>
            </a:r>
          </a:p>
          <a:p>
            <a:pPr>
              <a:buClr>
                <a:prstClr val="black">
                  <a:lumMod val="65000"/>
                  <a:lumOff val="35000"/>
                </a:prstClr>
              </a:buClr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northcoast.org/images/setup/logo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114800"/>
            <a:ext cx="2286000" cy="1752600"/>
          </a:xfrm>
          <a:prstGeom prst="rect">
            <a:avLst/>
          </a:prstGeom>
          <a:noFill/>
        </p:spPr>
      </p:pic>
      <p:pic>
        <p:nvPicPr>
          <p:cNvPr id="13316" name="Picture 4" descr="http://img2.wikia.nocookie.net/__cb20110505182138/nba/images/a/ab/North_Coast_Athletic_Conferenc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3" y="3962400"/>
            <a:ext cx="2046478" cy="2133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546" y="304816"/>
            <a:ext cx="8062912" cy="874713"/>
          </a:xfrm>
        </p:spPr>
        <p:txBody>
          <a:bodyPr/>
          <a:lstStyle/>
          <a:p>
            <a:r>
              <a:rPr lang="en-US" b="1" dirty="0" smtClean="0"/>
              <a:t>Sadie Stuart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6" y="1143000"/>
            <a:ext cx="8062912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Allegheny College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3320" name="Picture 8" descr="http://www.goanderson.com/uploads/2013/equipment/56bus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419600"/>
            <a:ext cx="3767452" cy="152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62100" y="22860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Sustainability of Athletic Travel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&amp;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The Carbon Conference </a:t>
            </a:r>
          </a:p>
        </p:txBody>
      </p:sp>
    </p:spTree>
    <p:extLst>
      <p:ext uri="{BB962C8B-B14F-4D97-AF65-F5344CB8AC3E}">
        <p14:creationId xmlns:p14="http://schemas.microsoft.com/office/powerpoint/2010/main" val="2893398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Engaging Sustainability on Campus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28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Campus Sustainability Champions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43837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7" y="432486"/>
            <a:ext cx="1295401" cy="1250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7" y="695131"/>
            <a:ext cx="7024744" cy="1143000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2014</a:t>
            </a:r>
            <a:b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 Campus </a:t>
            </a:r>
            <a:b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Sustainability Champions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AutoShape 2" descr="data:image/jpeg;base64,/9j/4AAQSkZJRgABAQAAAQABAAD/2wCEAAkGBxMSEhQUExQWFhUXGRcYGBgYGRgXGRoYGRQXGBkdGRwdHSggGBwlHBcXITEhJSkrLi4uFx8zODMsNygtLiwBCgoKDg0OGxAQGywkICQsLCwsLCwsLCwsLCwsLCwsLCwsLCwsLCwsLCwsLCwsLCwsLCwsLCwsLCwsLCwsLCwsLP/AABEIALwA8AMBIgACEQEDEQH/xAAcAAACAwEBAQEAAAAAAAAAAAAFBgMEBwIBAAj/xABFEAABAgQEAwYDBQQIBQUAAAABAhEAAwQhBRIxQQZRYRMicYGRoTKxwQcUQtHwI1Jy8RUWM2KCwtLhJDRDkqIXo7Kz4v/EABkBAAMBAQEAAAAAAAAAAAAAAAEDBAIABf/EAC8RAAICAQMDAgIKAwAAAAAAAAABAhEDEiExBBNBUWEicQUVMkKBkaGx4fAUwdH/2gAMAwEAAhEDEQA/AHP7SqJcykKlSkTVSnWG1yj4wNwWvbkIzWZPIqkoCFJSUqLqSRysXD+8aVimIZ5OqlMFbFIJy8yG294QcRkzStKsrAEFQ1sRqCLC55XiPHO5jpRqIs8Uzsq0JMqVNCsq3WGWwVdIU/wkBvMwvUuHS1kBQKFA3uMuX305jWGbi505S7hzYvqCCN2I8RCkZ5Nh7Q5tvZASVGk8NyaZKe6gMNVKYPbYQ0U89KXMo5X1YC/L+ZjH5OJKLAE5U+56wyYFjpSQCYVQR8m4/MlqZQd2Fg7QVp8aSTcX3KWIPlqDAakqEKSCSPGPF4fKWQWBP6vC5YVLkKm0MaDTzCQUIJ6pBfwcXizLwWkV/wBCX5BvlChU1SacElRUT8KRY+v6eO8K4ozG5I6Pf0hE8NcDFO+R9pOHKVSf7MBuRMdTeEqY7KHgfzhXqeLBLlrAK0qUmxbdw1/OBKeMZjXn35OYojKKilKNinF3sxxncDyTotQ8QD+ULeO8CZGKZiS5ZiCNievKKX9Z5pf9s+4ZftrBNPEKFSpKJk0BYKncubafOA1jnsohWpeRV/qdNVpk0fXlrtFGfwfPCSsosNbj5Q7VFfLQQTOT3yEjx6sLeMFMs4AgpCwdWLHXmImx4ZxbU+PDX+xrzPlGRHhuaSyULJOwDnyAihVcPzk6oWP4kqHzEbdSyQhQVkWC4LWUHD7s+59YtU89JJKXuxvbUnz2ijstcM6PUS8n5uqMNmA7RVmSFDUGP0CsBct1BL51kZmv31Br9PpA6pk0y0KSuXLHXIkH1bn+rwuXUyx5VCa2fn/o9ZE4tmES5K1rShKMylFkpGpMbNwZ9mkqml/eaoonT7FKQQZcu40LspXU2EDZ+GUysVpvu4RJeXMUctgSCUjTkPCNLpaZpBlpUklyQxJFy+5fnvFjntsRzbkyT+mpdMgTFhRDhPdIUbgnn094TOHOIJH9JVlSykpMzK9yVESg1vw2LeT7wd4mpiKdAYA5wbdEnWM94Xk5vvBIH/MTQOuVg55wlZnFSXoFYrS9x2xjjCbOdMv9mjobnxP5QvdmTreL0mifaCtDgCl/CkmJZZZTZWscYoXDIgjQIyyi+639EgfnDjR8ID8am6C8Dsfw5ElQQh21vzMGWOcY6mjHci3SBkgQGrEFSlEnfaDSAwgXjJTKLBaF8yklh6gRG71NjsdC3gPFQfJKmzspvkVLJSPApZveJKvEswdUspObUpUkv47iEGmxqYj4VkeEW08RT1gpMwkHoPytHp9vJGVrj5/wStJo84pxDtJimPdQ4/OAQUf17R7WKuOuvrH2S7ba+mkWJCPYnRNYN+vGLVLNYj9aQPTe/jFiTaMyQRlocVUmweC6cdUhBANzvCfTkk7xdckOf0IS1QUjQMGXKmoHaXPIwUrMLQzpsBoBq8IOC1JCwXYD26mD9BxKVLBAcaIB+Z6wW1wDcvpnLlMmckFBsFHUeXlCNi1clEwhILa3I59I13GMMTUUUwj4whSgRq4D+7GEyXw5OVLTkn02gYKCS1t7O/nGVOKfxG9DaEf+mByMXKOpUoOCwOnmYPf+m9RkIBlKO19/SJpvBdSFHLKGRk/CpP7offm8a7kGtjnGq3sAVImylMSAeXTyaJaXiGoQoJ7VbX0UsadM0EKrhWqBLSJjZtsp7r7X5RUxDAqlKgfu84pY5f2aidWOZhbSNYWm0mayqOm0XpXF1Ue6mYsvrmUEsPFz7RbwrjeqWvIA6gwdWUvbm97QAk4cpIdcs/wqStJF+oAi3hGBmdmGbKMxyguVO9wWMPmsfrQiOr0sOzMSqEgOmYkAaJCSnVy7g84F1fERKxNzqbI2RUvuHd7AF+r7Q5YL9ngKR2y1AckEJJAO6gAfLrDRK4DoGL08tuoeJpb7LcalH7zMUwbiAmtRNUinSRLWkBRWlIvzJdzDxJxmpmTpK5CaMBBUVIE1+0cMGUzpa+xgriX2f04mdtTFctYSoZQcyVAtZlPlNtucKE6ZJOZKlrBDhWZCSx0Lh45SWrTW39+QyPT6oOalv6b3+ljNxNNqqlMlK5KZOWYlaimfmcMQR8KX1hf4QWDLWVKbNMmKvexIP1i3I4cpgC/3mXbUJljZ9Am28UuEZH/DS25E+pP5R2fEop07FY5ttGk4P9zSAVTCo9UkD0hhRilOBaYgDxaMvKSN4hm1BEIhmePhIdLEp7ts0au4vppf4n9h6mFnFMT7dWcaEBt4RK+sJfvejmGSnSwCeVvSFZM88mz4NRxwjwdYzUdlTzZn7qFH2jHK/ila9I3OThKasiRMTmQsHOHKe6L6i8D+MvsypOwT2IRIyEvlRmK8wA7xJezGMdPoTucb358cf3gLnK1GLMoxCVTonyyadSZZQbJcuQWzBi8SY3hciWhKpKSkk/vKNmfQm0MnEFMU/dlgDuFaVMX+JQby1gHja8yT0ivJNqcUhMVaYl1BdfhE6zoNzr4RWyuvziyrX2i0nRNKF/AfOJkJjhAv5fSJkCw/W0YNE0vSLeyYrpQ4Ai9kzL8LQmXJtHXaHLlAZ/lDDw1hZMxL67AbDmeXhA2mo3NgeQhywEpkk5tTzsfeEOd7I2oj9Q0uWXl2ZvURiczE0pLEaW840uqxBaSFS1lgFLUn4nSkP5F4wyt7Z8znvEvYkOTppHRxLJtYXLSNQxUbGLUnGm0WR5n84SJ3aoAJNtyUmw9IvYbLC191Ti7E9125jaNf4K9Qd72HeVjy9pi/+4xal8RzRpNV5/yhawaV+xR3b5QX5kxaqpQKdL2+YERyxVKkxykmMiOJpw/6vqBDJwviCp2ZSykgFgwGu9/T0jNzQm7K19vCGPhWoKc8slsqgX11Dw2GOnZzprY08VLC0VZlQVHWKVIokX9N2iwqW1x6RUpUhco2SBRGrwlcTy6cLVmSppgJXlVlBs1x4fKCgrJvakEkEH4W7uU9d/GIOKaNC5T99nCCEnVKiyhpctpGJTfh18jfaVqwJ/wxlqUZSgkJJzKmLBACTdOaY5s+gjnBA0lHZ/CUuCQQWJJFvAiKmKcOU4lKV+0HdKu8sp2sltPEQdwKSBJl7MhFidO6IVgya4OVv8QZ4QjJKH7HH3VR3PlaIZ9AkB1m3WGSXTxHiOEGajKkpSonu5iAM2wvqYM16AjXkSaurQnLkQVOQNgHJaDsiBOLYNMppkhEzIc/eCgq/da2VvODMkRPUkviHzcNtBfpcbkUpUufO7AFJSlbZmUWOjFywO0DeI/tPoJyUypUxS15mcoLHZ9hd4WuMsHnV1RTUspWQKExRUoHJbKztuLwMn/ZIuWhK1VaDmLJAQpyQCdz0MNhkwRw6Msud/1JmpvJcEUeJ8TzS6cgkDM6rtt+rQIqq3tUul2vrbaCsiUFIBKiEg37oUB7walcOrWk5VhQbaWdDYRS3xaGxhCtpr5UzM0Pmbq/t/KLMyXfyEe4th66eapCwxFtCPnEqO8gfrT+cVN+SNI6IY6bfSJZeoHSIDM57PH0lbkeAgUcFKFOYkwWp5W43gZIqAEBITdz3ty7Whgw+SLdIjyuh0EGMIlJCg/6MOFZgMqqlse6oXChYiE+nTcQ5YZUMBCY2hjRbwnCJclIQolZKcqiokkg2Ph/vGO8SUCqRZplD+zU6VfvIful+be7xrfENdPkIXPlZSkIJIOoyv66xkXEfEJrViZMSklIyjmzk/Mn0inE2xeRJKwfilYFySkAu25Gg8nithQUhI1BY6ah2+kdEIOqREiFODkF2LeQh8XSoS93sMeETZQlSwZiQcosVBx43iepmhtUM6bhQ/eT18YGS5CCz353ME6LhmbNVLMqnVNlFQExSSnMO8xbMobdIR2E5WmMWSidNQk6Kln/ABiCGBUy5q53ZFjq4YsQhLfM+kCqngTEcystDmS5y/tZQJTdnGax09YlCaqgyplU1ShUxgvOg2Uw/sylwrVWvIRt4GGOWI1cOpnoBVOUVkFgHNurBoYRNJuIVqSvY6rB/EpYZzu8X/6RIhDdFCLdRUKSoJaxcv5xYqZOcIBuM6VEeDwOk1BmKfltBqnliYkh2I3tZvGMN7mnwCeJ5GSknFEtL5QzDdxtv4QOpU6CwsB/4iO8aROmyigKzuU3sksDfQCLNPTuoPuofOOyU4UvUWozjO5JjTLp4CYti8yVNUhEjtAjKcxWEd4+48esNctMZXx1xWmjrFIUlarZu7lYuAz5ruG2te8MyY58wVtCVJfedFnH8a+9VUiWqSJa5SFLPfCyAQUgBhfd9Pw6vFyWm0JnCdaaqsn1BQpIyISlwA6c6m8S6VC0PCUwnJGSS1c1v8xiafHAToKBKZYqFauoA9Lv8oEcUgz1U0tClDMvVJYh2TbbQmGGkUVSCEuWAcZSzAmyX+I6v5RYppCUz1LSJYcLyhhcjKxPgQu3hCPq7Vkjk1VVbV/I2HUafFvcwbD6mWUy+/lb4g3W+m/5Q5IxqX2f7PQBg+tg0D04TLN/u6rchATGq2nSg5GzXAAOhPNjaN5Yd2SpNCo7IV8VnKnTVtckk+8UZE4pLHfnBvBKLMcwOYsSroTo/KLa6JDFJS0etGkqJZPcXpx35/SPpau8mLNfR5HbSKElV4YlsdqDdGvN6wx0c7SFLD1XHIw00kuwMRZYqyiDGiiW8H6VfKE6RPKRBzCa5Z/C48oTLY2mFqilnT5S5XazAFd1RShLMdrm9n3hPm/Z4tOkwNppfzhwpqyYpeVACWZyVMPzMFqmlBHemeLN9YS8009MaOcYvdmIYth6pCyhQ6jwipRjb9dYfOLcNM1SewQpRBOd2Nm+v0heVw7VEuUEFm0Ai7HlTire4iUKexFLQU3FxuN/KNH4Dx1IkCVmA7x1LEFRs/idIQZeC1aR8CvYxYThNQpiZRCuYs99xpDFOKd2ZcWbOmcSddNQB9YkOKdm2ZVjokh4zTD5VQkv2k0E7hQ5cikxWxbFZhcFai1iSzn0AgT6iKVxY7D08sjoOcbcS0XbIyl1AELyh0u9rjU6wvUXEEuaogOAN1WJ8BChVh1OYmw2kUS42iebvctj01bI0jDqpJulRF9UjN6tBuuxNLZJRCln4lAEAD84RaGWop7pZ9QLerQco1ZQzQlyKcXS07kEELbKPKJpM5i+4v7wLnVDN4iPpdY5P63hZe4pqmN0niBrLSfFP5Rif2jVxXiYXMHcdKkgk5coLhyATdr2MPyqxJYE25v1/OKeI4NJqgUzEp7RIUELOzg68w5dukUYeocZfHweb1X0dGULx8gT7MBnlTZhclS0puAGypzEJbZ1mHoptC/wRhCqan7OYGUFrJ63sR0IAhjW4Fg5F2js71N0eZBOOzDtEskKZJKGQE6MSl9N+pfpFDC6lHaZGVmlDUjUKJcD2iaUo9mkKVYoUJjMMuYhjbzA8IipkhMwqSCxDOG6Zeoa4ihKjr9jCZP2h1Q2lf8AYr/XB3gn7gZJE1CVzSSrL2ZnLYObBmQIzJMW6WvXKUFSlFKhuNf5dIr0oktmzLxSiWopy9md0qQUKHJ2GXRomPDsmel5awrqkg/KMxXjqZxzVNOrOWeZJWqUT1KC6FHwaOqvGZKVgU5mpRlD5lHPm3IJv5QdJkZ8a4PnIcpBUISavBJgV3UnqDaLE3iCoSw+8TJkvZ1qcRamz5uomLD/AN4wKaCjvCMAmOM4YDzhtl0eURLw/U9tKCm7wsroY94lq+xkhX7ygh+TuX9o8ycpylT5LopVsfYTX06ZihNZgzE3G7wVRjOFgH9pL6sVD1YQnJlhTE6GxPyMLeJUC5ClIV1Y7ER2PEsjpszNuPBqwxfCSX7dAPPtlD/NDDgqqWeFLlTDMCbOlZUHG3xa6R+bULjU/sqqCKaYxZpqv/rlmLcX0fjlLcjz9TLHC0aR3CGIYenyMfJky7f/AKP1gSJwd3/KO/voEWfVmH3/ADPN+sc3t+QaMqWEKUSzcw1oFHF6Mi1RJ8lo/OA+MYuTKmgAtkXpb8JjGpCylIDfr1iPqehjFrQz0Ok6mWVPUburG6QNmnSj/jSP80IFUvMo9X+ZhMUlRAzDQ/S8MlPUjOH+FXsf00Rzw6K3s9vopK3+BZFC8FqWmAZrR3JltFkBh4Qmz0lFcncogHkd4soXFZMdFUAYjupukwHqKwouPxN5F76wVVNELuNrspJ0NwQI5Lc6TpFxFYCOn+8EqOsJUgvs8I8mpUqw1UX8oOYdOOo+EBh1IgyhRmM7H+jmBTseXlFsy1KskgEuxIcaf7wHwJJTr+L5wdQgE97lzIuG16RrFvSPJ6+GnK36ny09mr9o6h2YzMDqG8m/VommqyFWpUUu34QA+h63jqrmd8F3QsZT8yRfV28IoVVVMBKQwALNYkDx1LxbKSiiJJs/MqRFymk72itLTrF+jq0JHeBJ9hFi2JGGaSWT4D9bxfEgG+UegMDqKoRMsTrHsxMyQbF0HQ6gePSCAkrqKUUKOQBQ/ukROhBmS8yUlk90mxYtuBcDqYGzsTnJ+IAg6FNx6ww4RwtUzkrqaVYQpBykBQzK7r/DoUkDexYwHtycQ4HiHYTQsvk0WBe3MDdof8Uw+XUU5FlJUMyFDRwLEfl1jOUVAWWnoTLVtOlhpZ/jRokcylm1aCmBY3Mo5ipM4EySWUnXIf3k89frEnUYXL4o8lGHJp2fBXpAZZym6C48xb6+8E8dpEz5L2MxLMTuCHH1izXUoJOUgpcKSRoQwf2yxXrwDLGXVJyn9e0RY38aY/JwIFRJ526MIdPs4n5Zc6XmDlYUE7l0sSBrtA6ThQqZ0pAJTnWlJIbQ733jbsJ4dp6JARKQwNydVq8VFzHqxyPG7IcsFljpFNKUpABSRyso6+p1gjTYate2UczY+kM+TkB+usey5DHwgvr34onX0fFcti9VcLJmS1J7UjMkiyRuGhIqPsvnSzmlzETRyIyK/wBJ82jWWbYxJ2BbYRPPqXLllWPDGH2UYPXcK1EpKyuUsadRbcEEjSKNbIKA7gBgRe72a2sfoRdPzcwIxDhuln/2slCupDH1FxCXkUqLcOTt3sZjguJCZLCt9D4wR7Ryw3hiV9mtOC9PMXJJ5ntE28bj1jhXB1Qh8plrtqCU/MN7wmeLf4eD0sPWQaqTpgNcxojNVaLVbgdQi6pS/Fn+UC1STobGE01yVRnGXDs5qaw7fSF3FJpIICi3W3pByopFfyMBqyQ0MxvcE90UqCY5byPhDPhdXLBcpJCNNkjr18IC8M0MudPEuYvs0rdOfVixI8bgRZmSjInLkFKpikKYsGB5eAhmSN7oViypPS+RzwhSyrtFvculIGnXxiv9ofaqly1ypxk9mFLcKyuqwA6sxLdYr082pZ8qk2YJl5B7rL+0EsCmioJTNKwUs6ZjKLF90hwD4aAsYVjTi7sz1sVOF+gBwrinFZQEuopJk8JLiYEHN5EDKRyIAOrvD3R4qmfKzdgtM1roWky1AkpSm7MoEnUFhvBiTiCxKKlLSQkG6QprM1iPHQbwEkcSGfNEkEJJJylQTqHYtl3azxT3rdUeOoUuT860k8JNw4i8aJJuNIG9kdolpqlcvTTkdIvRIXk0A1SpjBWgr5ie7MDjnrFGkqpUwtdCvaCHYn94esaAXaqSlaSAAH6QKp8Uqqc93OLNmQpSSR1bXwgjTqYMbxK4gHAZOMpVZQKYIg9tL1/aS0uDrnljX/Eh/ME8o5rKOVM1AB57GBGHKXLWwUUqSXSodH02NtjzjgjNgeKFJEtd0vboXZvAwRnzUspj3Vkv/dUCGPqD7wGXMlr+NIlKNs6AQgHmpDnKOqbdIuYjQzZclE1aQUTSpCmLlMxKQdtQQ5HNoSumU8m3n9xiyVHfwQypzLd200253h7Tjs+WUoE91EWEwi4HJ4yumKkllF3FjsfCG+dRTqmUglcsMAUqvmBZr26dYGWEk0vzBBpjfS8Yz0rKFpDgac28IIDjlIKQuUp1bpU/zhPpKNYSDMKMyfxAt42I3j2qpJgmpJSoIAJdrX2LQiUV6Gkx6k8T067KmGWo/vJLeog6heZIyzEL/hL/ACuIx+vWMo3IPzjgTFBlIUoeBI+UBYoMOpmxKB5+UcFKnsx84zbD+KKpBA7dRHJYCx73g4OMVpPfly1dUEi3heMPp391mllXkazO6e4H1iRKiQ8A6LimlmBlZ5Z6pceqSflBylqEL+BSVeBeFShkj4GxlFnWdTN/KKk+UlXxy0K/iAPzggURzkKiwgQnNugtLkAzcBo5ndUns1ckqKXHS7e0Z5xfhCKaYEyypQUCe8A4YtqNYd8UCplYEJ1lAHyLv6/SJcawVFa2f9mtIZKunJQ3ENkvA/Dmae7dGX8JYWudVBkBaEA583w94adTGoDhyUlACfiYB1d520d3jjC1SqM/d1JQhTZgUEnOnclxq8d1OOpD3Y9YxOT4O7z1aogGtpiglgUkajn4c4u8GBQnmYQSkIICgCXzZTl00trFDEcS7ZQCb2Lq2/X5wxcPy+zlAiYlCdDmDktv43g44u7KJ9SskdHl8hubUSlBSJsvIk/iZhffMmwhQl4cKSvUpKXQUslRUFO4D22I5iGtNcpajLYF0uyks4Pn7Xi3TUMtfcXLsLpOoHRKvpFCVuyLJFRT8ex+Q0TCNItS6zmB4xSj6K7ZBQSWlZ+EoPgwMd0tWtJZQMCwYmlTl7EwUwDRTznEWMzwOw6oLMsJJ5tFhVZLGjRoB1OSnQnXYwIqJRGZJ8QR7RbmYnLvZ4qTajMzpAFwCNC8cgnlPjChZYzD9awxYZjYEpUtZzyiymHxJZ7h7HVVjz62SlCPZayNCRGladrk5qxn4jl9mUZWypUsW3zBJB82eB0zE5wsmapIswdoJcQIenQv99Mo+BAKSPG0L00EgF3fXo0O6mpSUvVJmMXAVwypmzJqEKqQEkjMVTFANvdrFreJjR6nGFS1IKVuWbUlwCQdW3Zx1EY9m9YYVcQulIVcDbRTnV9i7RHKI0aa6YmcrNLO1wNFfkxeB9PXlKWDDV8z6jYWPu0DsJrlqctYnQ/TlE06YGI0u4Go84S6XJumTVGLgO62u2jbdIk+/wCdQyLBYAWLwqVCzm+h+seIkFxtDVR2g0yhKwWUyvbaDUtABQHKTlJtq0ZpQ1U1MtysqvbMc1h4ww4XxeUKzLlBWgLEhwNruwjqFvZ0afQT5yQAmYogauc23I6QYk4rMNhlB5hIeM6H2h0+X+ynJOrdxvUKv6QKPHqytasqhskP8yfpGHF+EajXlmnLqpUkrWW7RTFR3JGkLeJcQZe8VNGfVXFk+ZuAeYv83aIKZK5xdSrcz/vC+xJ8lHegkNipiKifLmTZ5lqDpBACkgLILqu4NtBzgZOWSouom5uf1vEkzCgZYU5GVSVdTlcehzRRVMdVv1+vrGnjimI7kmGKAg/yh7wnB5c1PeyLBSAUkpJG+jZgfOEXDASRDF/XelSyTIGZPdzhYSS1nsHjDSbGYsmh2OC8KWwzJCynRQLKbzt7xXRiapKnKJiR+LNdOrauWJ9PCFgcczDaShZOwJzf5RFml40q1OmbQKmDmkhvMKg7Iest7Pc/NkfNHkexQQnQTEgS28Qx5Buji3Kqyk8xvF2XTJX8K3HLfzgRHoMFSBQwpw+Xo0fSsKY2XbcQHk1s0WSpXhrBOXOngOspSP7wAjRwOny2Kh4xWME/vBUSEJTfdoixWi7IjqH894NnFypqM9LLBOi1DyKQR75or01GClyT4dHilKmFm6v7RelziAD5RpttHHKsMWScuVtnLR6ihA1uItyVkpvrEnbJGpaMM6yajqMiWy22iWbXuLgnyiuKrkk+Me5ybNEzwW7Y3upAqrn51MEkG/jFumXmOnJrXiyqSkHNYHnBPhuiTMqZaFEhKiczeBMbmmo7HRmmylMGXu8oiBhxxDBaZZJlzVqa3cAX7gM/nAFPDdUo2lEDqpI+sdiyJx3Bki0wYpNo7kpeGCTwNWqsEJF91fkILUX2fVe65A8TM/0RvXH1F0xWTIBsx9/00FqGQUtZP+JT+wEMsngOaPiqZI/hCj8wIIU3AqX/AOaS+3ccf/IR3cj4Z2lgxEomWokknKodHbM//jCwgORGnK4VmS0uiYJvNLZSQRcAXHk8Z2uShC1A57EhikP4HvRl78B4DGGLCe9skEnwAeM5wtTh1c7/AFh2GJJCFJyE5klLuBYhuUBZFBKRYJJ8VH6CMKDNKSR7hnG0qSsK7KYRf90G/iYYab7UKd/7Gd/7f+uFpOCI/DTlXiFq+sU8RwcE9xIlTBsAQk8gQTY9Y08MGFZWhMj6Po9aNGD6Po+yx0mWTBOPA0EaKVKy5lg+Z1itKpxqqI5y8xtpyg1QC9MxIC0pIT1aK6ApZckmOKaYgfEknzgvTYjJGgaCji7hlE1yIg4nT3UH+83sfyi3KxNHOKuNTBMQAm5BdhrBXIBdRFkuj4kqB66RAuUpOoI8Q0dhBOrk8o0EsIrtmghgsiVOmBM6cJCT+MyzMA8Qkg+cCCBz9o7QkfvH0gbBSNgw/wCzuhUgLViiFJ5pShI91ExEugwGSrKaqZOV0WkDzISAPWMrlypTd8qzdAGb0jxfZj4VL8wmBp9wGr42nBZdNOUhMpc0IORKZipisxsHLt5MfGEPB6gtMmoBaWLkvqdW6s8Lqj1MHMJxRAkmQru5lZio6Pt8hGJxqOxuH2jaaKhlJkJMsJYgFJDWDC2kDF1uX8R9fTeBvAdd2tMqS/fl2Bd8yTofJwPTnFaslnM5dw4br4xLk2GRVhj+n8jd43um5bwPJo5w/HhOIALEEhndm38+UJVRJmqIcEBT5TsdAr3+UHaCkTKSC4KywJ68vn6xmclBe5pRbY0zav4QHYnX6RdoqlKgS7tq20K9BibqKFIKVbEO5DnUHWOK5S5Ku3lKLD4hf3HLmIwsjvcOhD+idnSwPe28uXWAlbh0uarOuUkqLuS4uOgLPHOG1nap7RNgdRyP60iz94So3JGt9n3cbGHRyi5QKqMLljSVLH+EfWJk04GjDwAHyi7Rys5bQ+xjkoYmHpimiuJAPOAmNYCldxZWx/PmIZEiOzLBtGkwH5cj6Po+gBJpZjs20iuI6zmNpgO5k0mOEGOY6ECwnaZbg845Esx6FRclGNJAKZlkbGPZa2LwYlIBjmdSpO0FbHH1NXIZlO3W8ezKZNyguOUUl04HOPZMsPvBoJ7JolKD7c2iNaMpYw3YEbs1iHPtHOM4RKclmLbWhbe9ManQv/cioBSQS5Um3MBJ/wA0W6bAJqtm8YYuCZAWmaDssN5pb6CHGRISNBGrFNmeSeEJh1Pt+cEUcLJQLi/WHZYiKenumOsyJOB1Yo6tBOUS1EBZI0S/tqY1LF8GSogy2/hf5eUZVxFKBeNI4bqlTcOlzFl1BIvvYbwrNFNDINpgGu4fnIUFIKQ9mKh4xckYVnSylIJHJ7H0ipxPPUSLnUaEjWPcAmFwTdrXvvEUoJqyhSYUnYOiYAVzWWNFJdx66iJDUykd0hUxTamwI30iCqTlWWs/5xFMutJ3/wB4FoNF6iSJYCkOhOydhFpczOFKQkE/jToT1B56xDMGo2IeIqeWJUwFFszkjZ+kYhKnuFxCeFT0pRdROY2cMx2HQwTrJae6QbqDtzO8CsZQEqlKA+MgKGx5ecW6ZRIUg6ByOYI5cosi6ESR87RKgxwoulJOpcegf6x7LMNTFt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259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2577" y="2678289"/>
            <a:ext cx="293758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Briana </a:t>
            </a:r>
            <a:r>
              <a:rPr lang="en-US" sz="2100" dirty="0" err="1" smtClean="0">
                <a:solidFill>
                  <a:prstClr val="black"/>
                </a:solidFill>
              </a:rPr>
              <a:t>Kewson</a:t>
            </a:r>
            <a:endParaRPr lang="en-US" sz="2100" dirty="0" smtClean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Franklin and Marshall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2913" y="2637472"/>
            <a:ext cx="276613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Josh &amp; Zach Berliner</a:t>
            </a:r>
          </a:p>
          <a:p>
            <a:pPr algn="ctr"/>
            <a:r>
              <a:rPr lang="en-US" sz="2100" dirty="0" err="1" smtClean="0">
                <a:solidFill>
                  <a:prstClr val="black"/>
                </a:solidFill>
              </a:rPr>
              <a:t>Bucknell</a:t>
            </a:r>
            <a:r>
              <a:rPr lang="en-US" sz="2100" dirty="0" smtClean="0">
                <a:solidFill>
                  <a:prstClr val="black"/>
                </a:solidFill>
              </a:rPr>
              <a:t>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93786" y="5186587"/>
            <a:ext cx="3145193" cy="106182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Susan </a:t>
            </a:r>
            <a:r>
              <a:rPr lang="en-US" sz="2100" dirty="0" err="1" smtClean="0">
                <a:solidFill>
                  <a:prstClr val="black"/>
                </a:solidFill>
              </a:rPr>
              <a:t>Washko</a:t>
            </a:r>
            <a:r>
              <a:rPr lang="en-US" sz="2100" dirty="0" smtClean="0">
                <a:solidFill>
                  <a:prstClr val="black"/>
                </a:solidFill>
              </a:rPr>
              <a:t>/ 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Edible Allegheny</a:t>
            </a:r>
          </a:p>
          <a:p>
            <a:pPr algn="ctr"/>
            <a:r>
              <a:rPr lang="en-US" sz="2100" dirty="0" err="1" smtClean="0">
                <a:solidFill>
                  <a:prstClr val="black"/>
                </a:solidFill>
              </a:rPr>
              <a:t>Alleghey</a:t>
            </a:r>
            <a:r>
              <a:rPr lang="en-US" sz="2100" dirty="0" smtClean="0">
                <a:solidFill>
                  <a:prstClr val="black"/>
                </a:solidFill>
              </a:rPr>
              <a:t> College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4153" y="3984978"/>
            <a:ext cx="321750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Mariah Murphy</a:t>
            </a:r>
            <a:endParaRPr lang="en-US" sz="2100" dirty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Dickinson College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1938" y="4954711"/>
            <a:ext cx="336990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Lynette Dooley</a:t>
            </a:r>
            <a:endParaRPr lang="en-US" sz="2100" dirty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Lycoming College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674" y="3757136"/>
            <a:ext cx="3189126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Stephanie Bradley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Millersville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0986" y="1836173"/>
            <a:ext cx="4305301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smtClean="0">
                <a:solidFill>
                  <a:prstClr val="white"/>
                </a:solidFill>
              </a:rPr>
              <a:t>Student </a:t>
            </a:r>
            <a:r>
              <a:rPr lang="en-US" sz="3600" b="1" dirty="0">
                <a:solidFill>
                  <a:prstClr val="white"/>
                </a:solidFill>
              </a:rPr>
              <a:t>CSCs</a:t>
            </a:r>
          </a:p>
        </p:txBody>
      </p:sp>
    </p:spTree>
    <p:extLst>
      <p:ext uri="{BB962C8B-B14F-4D97-AF65-F5344CB8AC3E}">
        <p14:creationId xmlns:p14="http://schemas.microsoft.com/office/powerpoint/2010/main" val="5225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9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7" y="432486"/>
            <a:ext cx="1295401" cy="1250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7" y="695131"/>
            <a:ext cx="7024744" cy="1143000"/>
          </a:xfrm>
        </p:spPr>
        <p:txBody>
          <a:bodyPr>
            <a:noAutofit/>
          </a:bodyPr>
          <a:lstStyle/>
          <a:p>
            <a:pPr algn="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2014 Campus </a:t>
            </a:r>
            <a:b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Sustainability Champions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ED98F-8A4C-450E-9006-8F56E32A917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AutoShape 2" descr="data:image/jpeg;base64,/9j/4AAQSkZJRgABAQAAAQABAAD/2wCEAAkGBxMSEhQUExQWFhUXGRcYGBgYGRgXGRoYGRQXGBkdGRwdHSggGBwlHBcXITEhJSkrLi4uFx8zODMsNygtLiwBCgoKDg0OGxAQGywkICQsLCwsLCwsLCwsLCwsLCwsLCwsLCwsLCwsLCwsLCwsLCwsLCwsLCwsLCwsLCwsLCwsLP/AABEIALwA8AMBIgACEQEDEQH/xAAcAAACAwEBAQEAAAAAAAAAAAAFBgMEBwIBAAj/xABFEAABAgQEAwYDBQQIBQUAAAABAhEAAwQhBRIxQQZRYRMicYGRoTKxwQcUQtHwI1Jy8RUWM2KCwtLhJDRDkqIXo7Kz4v/EABkBAAMBAQEAAAAAAAAAAAAAAAEDBAIABf/EAC8RAAICAQMDAgIKAwAAAAAAAAABAhEDEiExBBNBUWEicQUVMkKBkaGx4fAUwdH/2gAMAwEAAhEDEQA/AHP7SqJcykKlSkTVSnWG1yj4wNwWvbkIzWZPIqkoCFJSUqLqSRysXD+8aVimIZ5OqlMFbFIJy8yG294QcRkzStKsrAEFQ1sRqCLC55XiPHO5jpRqIs8Uzsq0JMqVNCsq3WGWwVdIU/wkBvMwvUuHS1kBQKFA3uMuX305jWGbi505S7hzYvqCCN2I8RCkZ5Nh7Q5tvZASVGk8NyaZKe6gMNVKYPbYQ0U89KXMo5X1YC/L+ZjH5OJKLAE5U+56wyYFjpSQCYVQR8m4/MlqZQd2Fg7QVp8aSTcX3KWIPlqDAakqEKSCSPGPF4fKWQWBP6vC5YVLkKm0MaDTzCQUIJ6pBfwcXizLwWkV/wBCX5BvlChU1SacElRUT8KRY+v6eO8K4ozG5I6Pf0hE8NcDFO+R9pOHKVSf7MBuRMdTeEqY7KHgfzhXqeLBLlrAK0qUmxbdw1/OBKeMZjXn35OYojKKilKNinF3sxxncDyTotQ8QD+ULeO8CZGKZiS5ZiCNievKKX9Z5pf9s+4ZftrBNPEKFSpKJk0BYKncubafOA1jnsohWpeRV/qdNVpk0fXlrtFGfwfPCSsosNbj5Q7VFfLQQTOT3yEjx6sLeMFMs4AgpCwdWLHXmImx4ZxbU+PDX+xrzPlGRHhuaSyULJOwDnyAihVcPzk6oWP4kqHzEbdSyQhQVkWC4LWUHD7s+59YtU89JJKXuxvbUnz2ijstcM6PUS8n5uqMNmA7RVmSFDUGP0CsBct1BL51kZmv31Br9PpA6pk0y0KSuXLHXIkH1bn+rwuXUyx5VCa2fn/o9ZE4tmES5K1rShKMylFkpGpMbNwZ9mkqml/eaoonT7FKQQZcu40LspXU2EDZ+GUysVpvu4RJeXMUctgSCUjTkPCNLpaZpBlpUklyQxJFy+5fnvFjntsRzbkyT+mpdMgTFhRDhPdIUbgnn094TOHOIJH9JVlSykpMzK9yVESg1vw2LeT7wd4mpiKdAYA5wbdEnWM94Xk5vvBIH/MTQOuVg55wlZnFSXoFYrS9x2xjjCbOdMv9mjobnxP5QvdmTreL0mifaCtDgCl/CkmJZZZTZWscYoXDIgjQIyyi+639EgfnDjR8ID8am6C8Dsfw5ElQQh21vzMGWOcY6mjHci3SBkgQGrEFSlEnfaDSAwgXjJTKLBaF8yklh6gRG71NjsdC3gPFQfJKmzspvkVLJSPApZveJKvEswdUspObUpUkv47iEGmxqYj4VkeEW08RT1gpMwkHoPytHp9vJGVrj5/wStJo84pxDtJimPdQ4/OAQUf17R7WKuOuvrH2S7ba+mkWJCPYnRNYN+vGLVLNYj9aQPTe/jFiTaMyQRlocVUmweC6cdUhBANzvCfTkk7xdckOf0IS1QUjQMGXKmoHaXPIwUrMLQzpsBoBq8IOC1JCwXYD26mD9BxKVLBAcaIB+Z6wW1wDcvpnLlMmckFBsFHUeXlCNi1clEwhILa3I59I13GMMTUUUwj4whSgRq4D+7GEyXw5OVLTkn02gYKCS1t7O/nGVOKfxG9DaEf+mByMXKOpUoOCwOnmYPf+m9RkIBlKO19/SJpvBdSFHLKGRk/CpP7offm8a7kGtjnGq3sAVImylMSAeXTyaJaXiGoQoJ7VbX0UsadM0EKrhWqBLSJjZtsp7r7X5RUxDAqlKgfu84pY5f2aidWOZhbSNYWm0mayqOm0XpXF1Ue6mYsvrmUEsPFz7RbwrjeqWvIA6gwdWUvbm97QAk4cpIdcs/wqStJF+oAi3hGBmdmGbKMxyguVO9wWMPmsfrQiOr0sOzMSqEgOmYkAaJCSnVy7g84F1fERKxNzqbI2RUvuHd7AF+r7Q5YL9ngKR2y1AckEJJAO6gAfLrDRK4DoGL08tuoeJpb7LcalH7zMUwbiAmtRNUinSRLWkBRWlIvzJdzDxJxmpmTpK5CaMBBUVIE1+0cMGUzpa+xgriX2f04mdtTFctYSoZQcyVAtZlPlNtucKE6ZJOZKlrBDhWZCSx0Lh45SWrTW39+QyPT6oOalv6b3+ljNxNNqqlMlK5KZOWYlaimfmcMQR8KX1hf4QWDLWVKbNMmKvexIP1i3I4cpgC/3mXbUJljZ9Am28UuEZH/DS25E+pP5R2fEop07FY5ttGk4P9zSAVTCo9UkD0hhRilOBaYgDxaMvKSN4hm1BEIhmePhIdLEp7ts0au4vppf4n9h6mFnFMT7dWcaEBt4RK+sJfvejmGSnSwCeVvSFZM88mz4NRxwjwdYzUdlTzZn7qFH2jHK/ila9I3OThKasiRMTmQsHOHKe6L6i8D+MvsypOwT2IRIyEvlRmK8wA7xJezGMdPoTucb358cf3gLnK1GLMoxCVTonyyadSZZQbJcuQWzBi8SY3hciWhKpKSkk/vKNmfQm0MnEFMU/dlgDuFaVMX+JQby1gHja8yT0ivJNqcUhMVaYl1BdfhE6zoNzr4RWyuvziyrX2i0nRNKF/AfOJkJjhAv5fSJkCw/W0YNE0vSLeyYrpQ4Ai9kzL8LQmXJtHXaHLlAZ/lDDw1hZMxL67AbDmeXhA2mo3NgeQhywEpkk5tTzsfeEOd7I2oj9Q0uWXl2ZvURiczE0pLEaW840uqxBaSFS1lgFLUn4nSkP5F4wyt7Z8znvEvYkOTppHRxLJtYXLSNQxUbGLUnGm0WR5n84SJ3aoAJNtyUmw9IvYbLC191Ti7E9125jaNf4K9Qd72HeVjy9pi/+4xal8RzRpNV5/yhawaV+xR3b5QX5kxaqpQKdL2+YERyxVKkxykmMiOJpw/6vqBDJwviCp2ZSykgFgwGu9/T0jNzQm7K19vCGPhWoKc8slsqgX11Dw2GOnZzprY08VLC0VZlQVHWKVIokX9N2iwqW1x6RUpUhco2SBRGrwlcTy6cLVmSppgJXlVlBs1x4fKCgrJvakEkEH4W7uU9d/GIOKaNC5T99nCCEnVKiyhpctpGJTfh18jfaVqwJ/wxlqUZSgkJJzKmLBACTdOaY5s+gjnBA0lHZ/CUuCQQWJJFvAiKmKcOU4lKV+0HdKu8sp2sltPEQdwKSBJl7MhFidO6IVgya4OVv8QZ4QjJKH7HH3VR3PlaIZ9AkB1m3WGSXTxHiOEGajKkpSonu5iAM2wvqYM16AjXkSaurQnLkQVOQNgHJaDsiBOLYNMppkhEzIc/eCgq/da2VvODMkRPUkviHzcNtBfpcbkUpUufO7AFJSlbZmUWOjFywO0DeI/tPoJyUypUxS15mcoLHZ9hd4WuMsHnV1RTUspWQKExRUoHJbKztuLwMn/ZIuWhK1VaDmLJAQpyQCdz0MNhkwRw6Msud/1JmpvJcEUeJ8TzS6cgkDM6rtt+rQIqq3tUul2vrbaCsiUFIBKiEg37oUB7walcOrWk5VhQbaWdDYRS3xaGxhCtpr5UzM0Pmbq/t/KLMyXfyEe4th66eapCwxFtCPnEqO8gfrT+cVN+SNI6IY6bfSJZeoHSIDM57PH0lbkeAgUcFKFOYkwWp5W43gZIqAEBITdz3ty7Whgw+SLdIjyuh0EGMIlJCg/6MOFZgMqqlse6oXChYiE+nTcQ5YZUMBCY2hjRbwnCJclIQolZKcqiokkg2Ph/vGO8SUCqRZplD+zU6VfvIful+be7xrfENdPkIXPlZSkIJIOoyv66xkXEfEJrViZMSklIyjmzk/Mn0inE2xeRJKwfilYFySkAu25Gg8nithQUhI1BY6ah2+kdEIOqREiFODkF2LeQh8XSoS93sMeETZQlSwZiQcosVBx43iepmhtUM6bhQ/eT18YGS5CCz353ME6LhmbNVLMqnVNlFQExSSnMO8xbMobdIR2E5WmMWSidNQk6Kln/ABiCGBUy5q53ZFjq4YsQhLfM+kCqngTEcystDmS5y/tZQJTdnGax09YlCaqgyplU1ShUxgvOg2Uw/sylwrVWvIRt4GGOWI1cOpnoBVOUVkFgHNurBoYRNJuIVqSvY6rB/EpYZzu8X/6RIhDdFCLdRUKSoJaxcv5xYqZOcIBuM6VEeDwOk1BmKfltBqnliYkh2I3tZvGMN7mnwCeJ5GSknFEtL5QzDdxtv4QOpU6CwsB/4iO8aROmyigKzuU3sksDfQCLNPTuoPuofOOyU4UvUWozjO5JjTLp4CYti8yVNUhEjtAjKcxWEd4+48esNctMZXx1xWmjrFIUlarZu7lYuAz5ruG2te8MyY58wVtCVJfedFnH8a+9VUiWqSJa5SFLPfCyAQUgBhfd9Pw6vFyWm0JnCdaaqsn1BQpIyISlwA6c6m8S6VC0PCUwnJGSS1c1v8xiafHAToKBKZYqFauoA9Lv8oEcUgz1U0tClDMvVJYh2TbbQmGGkUVSCEuWAcZSzAmyX+I6v5RYppCUz1LSJYcLyhhcjKxPgQu3hCPq7Vkjk1VVbV/I2HUafFvcwbD6mWUy+/lb4g3W+m/5Q5IxqX2f7PQBg+tg0D04TLN/u6rchATGq2nSg5GzXAAOhPNjaN5Yd2SpNCo7IV8VnKnTVtckk+8UZE4pLHfnBvBKLMcwOYsSroTo/KLa6JDFJS0etGkqJZPcXpx35/SPpau8mLNfR5HbSKElV4YlsdqDdGvN6wx0c7SFLD1XHIw00kuwMRZYqyiDGiiW8H6VfKE6RPKRBzCa5Z/C48oTLY2mFqilnT5S5XazAFd1RShLMdrm9n3hPm/Z4tOkwNppfzhwpqyYpeVACWZyVMPzMFqmlBHemeLN9YS8009MaOcYvdmIYth6pCyhQ6jwipRjb9dYfOLcNM1SewQpRBOd2Nm+v0heVw7VEuUEFm0Ai7HlTire4iUKexFLQU3FxuN/KNH4Dx1IkCVmA7x1LEFRs/idIQZeC1aR8CvYxYThNQpiZRCuYs99xpDFOKd2ZcWbOmcSddNQB9YkOKdm2ZVjokh4zTD5VQkv2k0E7hQ5cikxWxbFZhcFai1iSzn0AgT6iKVxY7D08sjoOcbcS0XbIyl1AELyh0u9rjU6wvUXEEuaogOAN1WJ8BChVh1OYmw2kUS42iebvctj01bI0jDqpJulRF9UjN6tBuuxNLZJRCln4lAEAD84RaGWop7pZ9QLerQco1ZQzQlyKcXS07kEELbKPKJpM5i+4v7wLnVDN4iPpdY5P63hZe4pqmN0niBrLSfFP5Rif2jVxXiYXMHcdKkgk5coLhyATdr2MPyqxJYE25v1/OKeI4NJqgUzEp7RIUELOzg68w5dukUYeocZfHweb1X0dGULx8gT7MBnlTZhclS0puAGypzEJbZ1mHoptC/wRhCqan7OYGUFrJ63sR0IAhjW4Fg5F2js71N0eZBOOzDtEskKZJKGQE6MSl9N+pfpFDC6lHaZGVmlDUjUKJcD2iaUo9mkKVYoUJjMMuYhjbzA8IipkhMwqSCxDOG6Zeoa4ihKjr9jCZP2h1Q2lf8AYr/XB3gn7gZJE1CVzSSrL2ZnLYObBmQIzJMW6WvXKUFSlFKhuNf5dIr0oktmzLxSiWopy9md0qQUKHJ2GXRomPDsmel5awrqkg/KMxXjqZxzVNOrOWeZJWqUT1KC6FHwaOqvGZKVgU5mpRlD5lHPm3IJv5QdJkZ8a4PnIcpBUISavBJgV3UnqDaLE3iCoSw+8TJkvZ1qcRamz5uomLD/AN4wKaCjvCMAmOM4YDzhtl0eURLw/U9tKCm7wsroY94lq+xkhX7ygh+TuX9o8ycpylT5LopVsfYTX06ZihNZgzE3G7wVRjOFgH9pL6sVD1YQnJlhTE6GxPyMLeJUC5ClIV1Y7ER2PEsjpszNuPBqwxfCSX7dAPPtlD/NDDgqqWeFLlTDMCbOlZUHG3xa6R+bULjU/sqqCKaYxZpqv/rlmLcX0fjlLcjz9TLHC0aR3CGIYenyMfJky7f/AKP1gSJwd3/KO/voEWfVmH3/ADPN+sc3t+QaMqWEKUSzcw1oFHF6Mi1RJ8lo/OA+MYuTKmgAtkXpb8JjGpCylIDfr1iPqehjFrQz0Ok6mWVPUburG6QNmnSj/jSP80IFUvMo9X+ZhMUlRAzDQ/S8MlPUjOH+FXsf00Rzw6K3s9vopK3+BZFC8FqWmAZrR3JltFkBh4Qmz0lFcncogHkd4soXFZMdFUAYjupukwHqKwouPxN5F76wVVNELuNrspJ0NwQI5Lc6TpFxFYCOn+8EqOsJUgvs8I8mpUqw1UX8oOYdOOo+EBh1IgyhRmM7H+jmBTseXlFsy1KskgEuxIcaf7wHwJJTr+L5wdQgE97lzIuG16RrFvSPJ6+GnK36ny09mr9o6h2YzMDqG8m/VommqyFWpUUu34QA+h63jqrmd8F3QsZT8yRfV28IoVVVMBKQwALNYkDx1LxbKSiiJJs/MqRFymk72itLTrF+jq0JHeBJ9hFi2JGGaSWT4D9bxfEgG+UegMDqKoRMsTrHsxMyQbF0HQ6gePSCAkrqKUUKOQBQ/ukROhBmS8yUlk90mxYtuBcDqYGzsTnJ+IAg6FNx6ww4RwtUzkrqaVYQpBykBQzK7r/DoUkDexYwHtycQ4HiHYTQsvk0WBe3MDdof8Uw+XUU5FlJUMyFDRwLEfl1jOUVAWWnoTLVtOlhpZ/jRokcylm1aCmBY3Mo5ipM4EySWUnXIf3k89frEnUYXL4o8lGHJp2fBXpAZZym6C48xb6+8E8dpEz5L2MxLMTuCHH1izXUoJOUgpcKSRoQwf2yxXrwDLGXVJyn9e0RY38aY/JwIFRJ526MIdPs4n5Zc6XmDlYUE7l0sSBrtA6ThQqZ0pAJTnWlJIbQ733jbsJ4dp6JARKQwNydVq8VFzHqxyPG7IcsFljpFNKUpABSRyso6+p1gjTYate2UczY+kM+TkB+usey5DHwgvr34onX0fFcti9VcLJmS1J7UjMkiyRuGhIqPsvnSzmlzETRyIyK/wBJ82jWWbYxJ2BbYRPPqXLllWPDGH2UYPXcK1EpKyuUsadRbcEEjSKNbIKA7gBgRe72a2sfoRdPzcwIxDhuln/2slCupDH1FxCXkUqLcOTt3sZjguJCZLCt9D4wR7Ryw3hiV9mtOC9PMXJJ5ntE28bj1jhXB1Qh8plrtqCU/MN7wmeLf4eD0sPWQaqTpgNcxojNVaLVbgdQi6pS/Fn+UC1STobGE01yVRnGXDs5qaw7fSF3FJpIICi3W3pByopFfyMBqyQ0MxvcE90UqCY5byPhDPhdXLBcpJCNNkjr18IC8M0MudPEuYvs0rdOfVixI8bgRZmSjInLkFKpikKYsGB5eAhmSN7oViypPS+RzwhSyrtFvculIGnXxiv9ofaqly1ypxk9mFLcKyuqwA6sxLdYr082pZ8qk2YJl5B7rL+0EsCmioJTNKwUs6ZjKLF90hwD4aAsYVjTi7sz1sVOF+gBwrinFZQEuopJk8JLiYEHN5EDKRyIAOrvD3R4qmfKzdgtM1roWky1AkpSm7MoEnUFhvBiTiCxKKlLSQkG6QprM1iPHQbwEkcSGfNEkEJJJylQTqHYtl3azxT3rdUeOoUuT860k8JNw4i8aJJuNIG9kdolpqlcvTTkdIvRIXk0A1SpjBWgr5ie7MDjnrFGkqpUwtdCvaCHYn94esaAXaqSlaSAAH6QKp8Uqqc93OLNmQpSSR1bXwgjTqYMbxK4gHAZOMpVZQKYIg9tL1/aS0uDrnljX/Eh/ME8o5rKOVM1AB57GBGHKXLWwUUqSXSodH02NtjzjgjNgeKFJEtd0vboXZvAwRnzUspj3Vkv/dUCGPqD7wGXMlr+NIlKNs6AQgHmpDnKOqbdIuYjQzZclE1aQUTSpCmLlMxKQdtQQ5HNoSumU8m3n9xiyVHfwQypzLd200253h7Tjs+WUoE91EWEwi4HJ4yumKkllF3FjsfCG+dRTqmUglcsMAUqvmBZr26dYGWEk0vzBBpjfS8Yz0rKFpDgac28IIDjlIKQuUp1bpU/zhPpKNYSDMKMyfxAt42I3j2qpJgmpJSoIAJdrX2LQiUV6Gkx6k8T067KmGWo/vJLeog6heZIyzEL/hL/ACuIx+vWMo3IPzjgTFBlIUoeBI+UBYoMOpmxKB5+UcFKnsx84zbD+KKpBA7dRHJYCx73g4OMVpPfly1dUEi3heMPp391mllXkazO6e4H1iRKiQ8A6LimlmBlZ5Z6pceqSflBylqEL+BSVeBeFShkj4GxlFnWdTN/KKk+UlXxy0K/iAPzggURzkKiwgQnNugtLkAzcBo5ndUns1ckqKXHS7e0Z5xfhCKaYEyypQUCe8A4YtqNYd8UCplYEJ1lAHyLv6/SJcawVFa2f9mtIZKunJQ3ENkvA/Dmae7dGX8JYWudVBkBaEA583w94adTGoDhyUlACfiYB1d520d3jjC1SqM/d1JQhTZgUEnOnclxq8d1OOpD3Y9YxOT4O7z1aogGtpiglgUkajn4c4u8GBQnmYQSkIICgCXzZTl00trFDEcS7ZQCb2Lq2/X5wxcPy+zlAiYlCdDmDktv43g44u7KJ9SskdHl8hubUSlBSJsvIk/iZhffMmwhQl4cKSvUpKXQUslRUFO4D22I5iGtNcpajLYF0uyks4Pn7Xi3TUMtfcXLsLpOoHRKvpFCVuyLJFRT8ex+Q0TCNItS6zmB4xSj6K7ZBQSWlZ+EoPgwMd0tWtJZQMCwYmlTl7EwUwDRTznEWMzwOw6oLMsJJ5tFhVZLGjRoB1OSnQnXYwIqJRGZJ8QR7RbmYnLvZ4qTajMzpAFwCNC8cgnlPjChZYzD9awxYZjYEpUtZzyiymHxJZ7h7HVVjz62SlCPZayNCRGladrk5qxn4jl9mUZWypUsW3zBJB82eB0zE5wsmapIswdoJcQIenQv99Mo+BAKSPG0L00EgF3fXo0O6mpSUvVJmMXAVwypmzJqEKqQEkjMVTFANvdrFreJjR6nGFS1IKVuWbUlwCQdW3Zx1EY9m9YYVcQulIVcDbRTnV9i7RHKI0aa6YmcrNLO1wNFfkxeB9PXlKWDDV8z6jYWPu0DsJrlqctYnQ/TlE06YGI0u4Go84S6XJumTVGLgO62u2jbdIk+/wCdQyLBYAWLwqVCzm+h+seIkFxtDVR2g0yhKwWUyvbaDUtABQHKTlJtq0ZpQ1U1MtysqvbMc1h4ww4XxeUKzLlBWgLEhwNruwjqFvZ0afQT5yQAmYogauc23I6QYk4rMNhlB5hIeM6H2h0+X+ynJOrdxvUKv6QKPHqytasqhskP8yfpGHF+EajXlmnLqpUkrWW7RTFR3JGkLeJcQZe8VNGfVXFk+ZuAeYv83aIKZK5xdSrcz/vC+xJ8lHegkNipiKifLmTZ5lqDpBACkgLILqu4NtBzgZOWSouom5uf1vEkzCgZYU5GVSVdTlcehzRRVMdVv1+vrGnjimI7kmGKAg/yh7wnB5c1PeyLBSAUkpJG+jZgfOEXDASRDF/XelSyTIGZPdzhYSS1nsHjDSbGYsmh2OC8KWwzJCynRQLKbzt7xXRiapKnKJiR+LNdOrauWJ9PCFgcczDaShZOwJzf5RFml40q1OmbQKmDmkhvMKg7Iest7Pc/NkfNHkexQQnQTEgS28Qx5Buji3Kqyk8xvF2XTJX8K3HLfzgRHoMFSBQwpw+Xo0fSsKY2XbcQHk1s0WSpXhrBOXOngOspSP7wAjRwOny2Kh4xWME/vBUSEJTfdoixWi7IjqH894NnFypqM9LLBOi1DyKQR75or01GClyT4dHilKmFm6v7RelziAD5RpttHHKsMWScuVtnLR6ihA1uItyVkpvrEnbJGpaMM6yajqMiWy22iWbXuLgnyiuKrkk+Me5ybNEzwW7Y3upAqrn51MEkG/jFumXmOnJrXiyqSkHNYHnBPhuiTMqZaFEhKiczeBMbmmo7HRmmylMGXu8oiBhxxDBaZZJlzVqa3cAX7gM/nAFPDdUo2lEDqpI+sdiyJx3Bki0wYpNo7kpeGCTwNWqsEJF91fkILUX2fVe65A8TM/0RvXH1F0xWTIBsx9/00FqGQUtZP+JT+wEMsngOaPiqZI/hCj8wIIU3AqX/AOaS+3ccf/IR3cj4Z2lgxEomWokknKodHbM//jCwgORGnK4VmS0uiYJvNLZSQRcAXHk8Z2uShC1A57EhikP4HvRl78B4DGGLCe9skEnwAeM5wtTh1c7/AFh2GJJCFJyE5klLuBYhuUBZFBKRYJJ8VH6CMKDNKSR7hnG0qSsK7KYRf90G/iYYab7UKd/7Gd/7f+uFpOCI/DTlXiFq+sU8RwcE9xIlTBsAQk8gQTY9Y08MGFZWhMj6Po9aNGD6Po+yx0mWTBOPA0EaKVKy5lg+Z1itKpxqqI5y8xtpyg1QC9MxIC0pIT1aK6ApZckmOKaYgfEknzgvTYjJGgaCji7hlE1yIg4nT3UH+83sfyi3KxNHOKuNTBMQAm5BdhrBXIBdRFkuj4kqB66RAuUpOoI8Q0dhBOrk8o0EsIrtmghgsiVOmBM6cJCT+MyzMA8Qkg+cCCBz9o7QkfvH0gbBSNgw/wCzuhUgLViiFJ5pShI91ExEugwGSrKaqZOV0WkDzISAPWMrlypTd8qzdAGb0jxfZj4VL8wmBp9wGr42nBZdNOUhMpc0IORKZipisxsHLt5MfGEPB6gtMmoBaWLkvqdW6s8Lqj1MHMJxRAkmQru5lZio6Pt8hGJxqOxuH2jaaKhlJkJMsJYgFJDWDC2kDF1uX8R9fTeBvAdd2tMqS/fl2Bd8yTofJwPTnFaslnM5dw4br4xLk2GRVhj+n8jd43um5bwPJo5w/HhOIALEEhndm38+UJVRJmqIcEBT5TsdAr3+UHaCkTKSC4KywJ68vn6xmclBe5pRbY0zav4QHYnX6RdoqlKgS7tq20K9BibqKFIKVbEO5DnUHWOK5S5Ku3lKLD4hf3HLmIwsjvcOhD+idnSwPe28uXWAlbh0uarOuUkqLuS4uOgLPHOG1nap7RNgdRyP60iz94So3JGt9n3cbGHRyi5QKqMLljSVLH+EfWJk04GjDwAHyi7Rys5bQ+xjkoYmHpimiuJAPOAmNYCldxZWx/PmIZEiOzLBtGkwH5cj6Po+gBJpZjs20iuI6zmNpgO5k0mOEGOY6ECwnaZbg845Esx6FRclGNJAKZlkbGPZa2LwYlIBjmdSpO0FbHH1NXIZlO3W8ezKZNyguOUUl04HOPZMsPvBoJ7JolKD7c2iNaMpYw3YEbs1iHPtHOM4RKclmLbWhbe9ManQv/cioBSQS5Um3MBJ/wA0W6bAJqtm8YYuCZAWmaDssN5pb6CHGRISNBGrFNmeSeEJh1Pt+cEUcLJQLi/WHZYiKenumOsyJOB1Yo6tBOUS1EBZI0S/tqY1LF8GSogy2/hf5eUZVxFKBeNI4bqlTcOlzFl1BIvvYbwrNFNDINpgGu4fnIUFIKQ9mKh4xckYVnSylIJHJ7H0ipxPPUSLnUaEjWPcAmFwTdrXvvEUoJqyhSYUnYOiYAVzWWNFJdx66iJDUykd0hUxTamwI30iCqTlWWs/5xFMutJ3/wB4FoNF6iSJYCkOhOydhFpczOFKQkE/jToT1B56xDMGo2IeIqeWJUwFFszkjZ+kYhKnuFxCeFT0pRdROY2cMx2HQwTrJae6QbqDtzO8CsZQEqlKA+MgKGx5ecW6ZRIUg6ByOYI5cosi6ESR87RKgxwoulJOpcegf6x7LMNTFt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259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2577" y="2678289"/>
            <a:ext cx="293758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Liesel Schwarz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Villanova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2913" y="2918936"/>
            <a:ext cx="276613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John Anderson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Millersville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93786" y="5509736"/>
            <a:ext cx="3145193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 smtClean="0">
                <a:solidFill>
                  <a:prstClr val="black"/>
                </a:solidFill>
              </a:rPr>
              <a:t>Caryl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Waggett</a:t>
            </a:r>
            <a:endParaRPr lang="en-US" sz="2100" dirty="0" smtClean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Allegheny College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62619" y="4572000"/>
            <a:ext cx="321750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Christopher </a:t>
            </a:r>
            <a:r>
              <a:rPr lang="en-US" sz="2100" dirty="0" err="1" smtClean="0">
                <a:solidFill>
                  <a:prstClr val="black"/>
                </a:solidFill>
              </a:rPr>
              <a:t>Uhl</a:t>
            </a:r>
            <a:endParaRPr lang="en-US" sz="2100" dirty="0" smtClean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Penn State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1092" y="5410200"/>
            <a:ext cx="336990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Nick Iula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Shippensburg University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4400" y="4114800"/>
            <a:ext cx="3189126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Nic Auwaerter</a:t>
            </a: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Franklin and Marshall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60986" y="1836173"/>
            <a:ext cx="4305301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prstClr val="white"/>
                </a:solidFill>
              </a:rPr>
              <a:t>Non-Student CSCs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4153" y="3581400"/>
            <a:ext cx="3217508" cy="738664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Helen </a:t>
            </a:r>
            <a:r>
              <a:rPr lang="en-US" sz="2100" dirty="0" err="1" smtClean="0">
                <a:solidFill>
                  <a:prstClr val="black"/>
                </a:solidFill>
              </a:rPr>
              <a:t>Takacs</a:t>
            </a:r>
            <a:endParaRPr lang="en-US" sz="2100" dirty="0" smtClean="0">
              <a:solidFill>
                <a:prstClr val="black"/>
              </a:solidFill>
            </a:endParaRPr>
          </a:p>
          <a:p>
            <a:pPr algn="ctr"/>
            <a:r>
              <a:rPr lang="en-US" sz="2100" dirty="0" smtClean="0">
                <a:solidFill>
                  <a:prstClr val="black"/>
                </a:solidFill>
              </a:rPr>
              <a:t>Dickinson College</a:t>
            </a:r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9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9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14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3689" y="480420"/>
            <a:ext cx="6874770" cy="128089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+mn-lt"/>
              </a:rPr>
              <a:t>Helen </a:t>
            </a:r>
            <a:r>
              <a:rPr lang="en-US" sz="2800" b="1" dirty="0" err="1" smtClean="0">
                <a:latin typeface="+mn-lt"/>
              </a:rPr>
              <a:t>Takacs</a:t>
            </a: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Associate Professor</a:t>
            </a:r>
            <a:br>
              <a:rPr lang="en-US" sz="2800" dirty="0" smtClean="0">
                <a:latin typeface="+mn-lt"/>
              </a:rPr>
            </a:br>
            <a:r>
              <a:rPr lang="en-US" sz="2800" dirty="0" err="1" smtClean="0">
                <a:latin typeface="+mn-lt"/>
              </a:rPr>
              <a:t>Internat’l</a:t>
            </a:r>
            <a:r>
              <a:rPr lang="en-US" sz="2800" dirty="0" smtClean="0">
                <a:latin typeface="+mn-lt"/>
              </a:rPr>
              <a:t> Bus. &amp; Mgmt.</a:t>
            </a:r>
            <a:endParaRPr lang="en-US" sz="28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53698" y="1767838"/>
            <a:ext cx="7014755" cy="7924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My work is inspired and informed by the management scholar </a:t>
            </a:r>
            <a:r>
              <a:rPr lang="en-US" dirty="0" err="1" smtClean="0"/>
              <a:t>Sumantra</a:t>
            </a:r>
            <a:r>
              <a:rPr lang="en-US" dirty="0" smtClean="0"/>
              <a:t> </a:t>
            </a:r>
            <a:r>
              <a:rPr lang="en-US" dirty="0" err="1" smtClean="0"/>
              <a:t>Ghoshal</a:t>
            </a:r>
            <a:r>
              <a:rPr lang="en-US" dirty="0" smtClean="0"/>
              <a:t>: “Business as a Force for Good”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48936" y="2438400"/>
            <a:ext cx="4737464" cy="43434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1800" dirty="0" smtClean="0"/>
              <a:t>My research focuses on corporate social responsibility and business sustainability</a:t>
            </a:r>
          </a:p>
          <a:p>
            <a:pPr lvl="1"/>
            <a:r>
              <a:rPr lang="en-US" sz="1800" dirty="0" smtClean="0"/>
              <a:t>My general business courses routinely integrate environmental sustainability issues, such as climate change</a:t>
            </a:r>
          </a:p>
          <a:p>
            <a:pPr lvl="1"/>
            <a:r>
              <a:rPr lang="en-US" sz="1800" dirty="0" smtClean="0"/>
              <a:t>My electives deal specifically with environmental sustainability</a:t>
            </a:r>
          </a:p>
          <a:p>
            <a:pPr lvl="1"/>
            <a:r>
              <a:rPr lang="en-US" sz="1800" dirty="0" smtClean="0"/>
              <a:t>At our college, I am leading the effort to develop a curriculum on social and environmental entrepreneurship </a:t>
            </a:r>
          </a:p>
          <a:p>
            <a:pPr lvl="1"/>
            <a:r>
              <a:rPr lang="en-US" sz="1800" dirty="0" smtClean="0"/>
              <a:t>I hope my students will be empowered to make positive change in our world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424" y="532670"/>
            <a:ext cx="2938066" cy="774248"/>
          </a:xfrm>
          <a:prstGeom prst="rect">
            <a:avLst/>
          </a:prstGeom>
        </p:spPr>
      </p:pic>
      <p:pic>
        <p:nvPicPr>
          <p:cNvPr id="1026" name="Picture 2" descr="C:\Users\Administrator\Downloads\IMG_4988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622" y="2791897"/>
            <a:ext cx="3237378" cy="3237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6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822" y="317502"/>
            <a:ext cx="7826375" cy="387927"/>
          </a:xfrm>
          <a:prstGeom prst="rect">
            <a:avLst/>
          </a:prstGeom>
          <a:noFill/>
        </p:spPr>
        <p:txBody>
          <a:bodyPr wrap="square" lIns="19044" tIns="9521" rIns="19044" bIns="9521" rtlCol="0">
            <a:spAutoFit/>
          </a:bodyPr>
          <a:lstStyle/>
          <a:p>
            <a:pPr algn="ctr" defTabSz="914108"/>
            <a:r>
              <a:rPr lang="en-US" sz="2400" dirty="0">
                <a:solidFill>
                  <a:prstClr val="white"/>
                </a:solidFill>
                <a:latin typeface="Gungsuh" pitchFamily="18" charset="-127"/>
                <a:ea typeface="Gungsuh" pitchFamily="18" charset="-127"/>
              </a:rPr>
              <a:t>Lycoming College Sustainability Committee</a:t>
            </a:r>
          </a:p>
        </p:txBody>
      </p:sp>
      <p:pic>
        <p:nvPicPr>
          <p:cNvPr id="3" name="Picture 2" descr="lyco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7" y="829831"/>
            <a:ext cx="1381125" cy="1381125"/>
          </a:xfrm>
          <a:prstGeom prst="rect">
            <a:avLst/>
          </a:prstGeom>
        </p:spPr>
      </p:pic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51" y="782206"/>
            <a:ext cx="1481434" cy="1476375"/>
          </a:xfrm>
          <a:prstGeom prst="rect">
            <a:avLst/>
          </a:prstGeom>
        </p:spPr>
      </p:pic>
      <p:pic>
        <p:nvPicPr>
          <p:cNvPr id="14" name="Picture 13" descr="Pictur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74" y="793766"/>
            <a:ext cx="5448271" cy="1581985"/>
          </a:xfrm>
          <a:prstGeom prst="rect">
            <a:avLst/>
          </a:prstGeom>
        </p:spPr>
      </p:pic>
      <p:pic>
        <p:nvPicPr>
          <p:cNvPr id="22" name="Picture 21" descr="terracycle picture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886" y="2451803"/>
            <a:ext cx="2997837" cy="1720850"/>
          </a:xfrm>
          <a:prstGeom prst="rect">
            <a:avLst/>
          </a:prstGeom>
        </p:spPr>
      </p:pic>
      <p:pic>
        <p:nvPicPr>
          <p:cNvPr id="1026" name="Picture 2" descr="https://fbcdn-sphotos-f-a.akamaihd.net/hphotos-ak-xap1/v/t1.0-9/10516746_10152505529004209_5161347341292434288_n.jpg?oh=487b7d59d68668ed583d492f2b8b398d&amp;oe=54DFD82D&amp;__gda__=1423993976_d7defeb29baccb27c2d84e4c3103521c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74" y="4250109"/>
            <a:ext cx="2368476" cy="23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132" y="4250126"/>
            <a:ext cx="1793875" cy="2391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32" y="2453209"/>
            <a:ext cx="1961801" cy="1719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12" y="4250126"/>
            <a:ext cx="3456781" cy="2376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49" y="2453207"/>
            <a:ext cx="1303734" cy="1380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0824" y="2452514"/>
            <a:ext cx="2032527" cy="13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0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58903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295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7595884" cy="4191000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en-US" b="1" dirty="0" smtClean="0"/>
              <a:t>Background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/>
              <a:t>PCCR </a:t>
            </a:r>
            <a:r>
              <a:rPr lang="en-US" sz="1800" dirty="0"/>
              <a:t>is a non-profit, which “promotes resource conservation, creativity, and community engagement through material reuse</a:t>
            </a:r>
            <a:r>
              <a:rPr lang="en-US" sz="1800" dirty="0" smtClean="0"/>
              <a:t>.”</a:t>
            </a:r>
          </a:p>
          <a:p>
            <a:pPr marL="45720" indent="0">
              <a:lnSpc>
                <a:spcPts val="2500"/>
              </a:lnSpc>
              <a:buNone/>
            </a:pPr>
            <a:r>
              <a:rPr lang="en-US" sz="1800" dirty="0" smtClean="0"/>
              <a:t>     → </a:t>
            </a:r>
            <a:r>
              <a:rPr lang="en-US" sz="1800" u="sng" dirty="0"/>
              <a:t>Project goal</a:t>
            </a:r>
            <a:r>
              <a:rPr lang="en-US" sz="1800" dirty="0"/>
              <a:t>: increase bulk manufacturing donations, but presently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  		 PCCR lacks </a:t>
            </a:r>
            <a:r>
              <a:rPr lang="en-US" sz="1800" dirty="0"/>
              <a:t>the space and manpower.</a:t>
            </a:r>
          </a:p>
          <a:p>
            <a:r>
              <a:rPr lang="en-US" b="1" dirty="0" smtClean="0"/>
              <a:t>Deliverables</a:t>
            </a:r>
            <a:r>
              <a:rPr lang="en-US" dirty="0" smtClean="0"/>
              <a:t>: </a:t>
            </a:r>
          </a:p>
          <a:p>
            <a:pPr marL="365760" lvl="1" indent="0">
              <a:buNone/>
            </a:pPr>
            <a:r>
              <a:rPr lang="en-US" dirty="0" smtClean="0"/>
              <a:t>- Assessment </a:t>
            </a:r>
            <a:r>
              <a:rPr lang="en-US" dirty="0"/>
              <a:t>of PCCR’s existing warehouse space </a:t>
            </a:r>
            <a:r>
              <a:rPr lang="en-US" dirty="0" smtClean="0"/>
              <a:t>and donation </a:t>
            </a:r>
            <a:r>
              <a:rPr lang="en-US" dirty="0"/>
              <a:t>processing.</a:t>
            </a:r>
          </a:p>
          <a:p>
            <a:pPr marL="365760" lvl="1" indent="0">
              <a:buNone/>
            </a:pPr>
            <a:r>
              <a:rPr lang="en-US" dirty="0" smtClean="0"/>
              <a:t>- Analysis of current inventory </a:t>
            </a:r>
            <a:r>
              <a:rPr lang="en-US" dirty="0"/>
              <a:t>management </a:t>
            </a:r>
            <a:r>
              <a:rPr lang="en-US" dirty="0" smtClean="0"/>
              <a:t>and financial data.</a:t>
            </a:r>
            <a:endParaRPr lang="en-US" dirty="0"/>
          </a:p>
          <a:p>
            <a:pPr marL="365760" lvl="1" indent="0">
              <a:buNone/>
            </a:pPr>
            <a:r>
              <a:rPr lang="en-US" dirty="0" smtClean="0"/>
              <a:t>- Recommend </a:t>
            </a:r>
            <a:r>
              <a:rPr lang="en-US" dirty="0"/>
              <a:t>p</a:t>
            </a:r>
            <a:r>
              <a:rPr lang="en-US" dirty="0" smtClean="0"/>
              <a:t>rocess </a:t>
            </a:r>
            <a:r>
              <a:rPr lang="en-US" dirty="0"/>
              <a:t>i</a:t>
            </a:r>
            <a:r>
              <a:rPr lang="en-US" dirty="0" smtClean="0"/>
              <a:t>mprovements </a:t>
            </a:r>
            <a:r>
              <a:rPr lang="en-US" dirty="0"/>
              <a:t>based on </a:t>
            </a:r>
            <a:r>
              <a:rPr lang="en-US" dirty="0" smtClean="0"/>
              <a:t>the assessment </a:t>
            </a:r>
            <a:r>
              <a:rPr lang="en-US" dirty="0"/>
              <a:t>and </a:t>
            </a:r>
            <a:r>
              <a:rPr lang="en-US" dirty="0" smtClean="0"/>
              <a:t>Best </a:t>
            </a:r>
            <a:r>
              <a:rPr lang="en-US" dirty="0"/>
              <a:t>P</a:t>
            </a:r>
            <a:r>
              <a:rPr lang="en-US" dirty="0" smtClean="0"/>
              <a:t>ractices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76200"/>
            <a:ext cx="6516798" cy="1066800"/>
          </a:xfrm>
        </p:spPr>
        <p:txBody>
          <a:bodyPr/>
          <a:lstStyle/>
          <a:p>
            <a:r>
              <a:rPr lang="en-US" dirty="0" smtClean="0">
                <a:solidFill>
                  <a:srgbClr val="336600"/>
                </a:solidFill>
              </a:rPr>
              <a:t>Project Overview</a:t>
            </a:r>
            <a:endParaRPr lang="en-US" dirty="0">
              <a:solidFill>
                <a:srgbClr val="336600"/>
              </a:solidFill>
            </a:endParaRPr>
          </a:p>
        </p:txBody>
      </p:sp>
      <p:pic>
        <p:nvPicPr>
          <p:cNvPr id="4" name="Picture 4" descr="http://falk.chatham.edu/msus/images/_logos/cu-falk-school-b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099" y="266718"/>
            <a:ext cx="189358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994400"/>
            <a:ext cx="5544994" cy="93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1800" b="1" dirty="0" smtClean="0">
                <a:solidFill>
                  <a:prstClr val="black"/>
                </a:solidFill>
              </a:rPr>
              <a:t>Presented by Joshua Lewis and Jenny </a:t>
            </a:r>
            <a:r>
              <a:rPr lang="en-US" sz="1800" b="1" dirty="0" err="1" smtClean="0">
                <a:solidFill>
                  <a:prstClr val="black"/>
                </a:solidFill>
              </a:rPr>
              <a:t>Wittann</a:t>
            </a:r>
            <a:endParaRPr lang="en-US" sz="1800" b="1" dirty="0" smtClean="0">
              <a:solidFill>
                <a:prstClr val="black"/>
              </a:solidFill>
            </a:endParaRPr>
          </a:p>
          <a:p>
            <a:pPr>
              <a:buClr>
                <a:prstClr val="black">
                  <a:lumMod val="65000"/>
                  <a:lumOff val="35000"/>
                </a:prstClr>
              </a:buClr>
            </a:pPr>
            <a:r>
              <a:rPr lang="en-US" sz="1800" b="1" dirty="0">
                <a:solidFill>
                  <a:prstClr val="black"/>
                </a:solidFill>
              </a:rPr>
              <a:t>N</a:t>
            </a:r>
            <a:r>
              <a:rPr lang="en-US" sz="1800" b="1" dirty="0" smtClean="0">
                <a:solidFill>
                  <a:prstClr val="black"/>
                </a:solidFill>
              </a:rPr>
              <a:t>ovember 12</a:t>
            </a:r>
            <a:r>
              <a:rPr lang="en-US" sz="1800" b="1" baseline="30000" dirty="0" smtClean="0">
                <a:solidFill>
                  <a:prstClr val="black"/>
                </a:solidFill>
              </a:rPr>
              <a:t>th</a:t>
            </a:r>
            <a:r>
              <a:rPr lang="en-US" sz="1800" b="1" dirty="0" smtClean="0">
                <a:solidFill>
                  <a:prstClr val="black"/>
                </a:solidFill>
              </a:rPr>
              <a:t>, 2014, Penn State University</a:t>
            </a:r>
          </a:p>
          <a:p>
            <a:pPr>
              <a:buClr>
                <a:prstClr val="black">
                  <a:lumMod val="65000"/>
                  <a:lumOff val="35000"/>
                </a:prstClr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s://encrypted-tbn1.gstatic.com/images?q=tbn:ANd9GcReW_lGfQBTvJXeSFQqKeoGAL_qCfMwX-d-dmyHPwOSHn2FhA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9023" y="5689600"/>
            <a:ext cx="3420353" cy="85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8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Comprehensive Assessment of </a:t>
            </a:r>
            <a:r>
              <a:rPr lang="en-US" dirty="0" err="1" smtClean="0"/>
              <a:t>Bucknell’s</a:t>
            </a:r>
            <a:r>
              <a:rPr lang="en-US" dirty="0" smtClean="0"/>
              <a:t> Recycling System</a:t>
            </a:r>
            <a:endParaRPr lang="en-US" dirty="0"/>
          </a:p>
        </p:txBody>
      </p:sp>
      <p:pic>
        <p:nvPicPr>
          <p:cNvPr id="6" name="Picture 5" descr="Single-Stream Poster (Paper).pdf - Adobe Reader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619508"/>
            <a:ext cx="2590800" cy="396497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77000" y="5867400"/>
            <a:ext cx="2895600" cy="990600"/>
          </a:xfrm>
        </p:spPr>
        <p:txBody>
          <a:bodyPr anchor="ctr">
            <a:normAutofit fontScale="40000" lnSpcReduction="20000"/>
          </a:bodyPr>
          <a:lstStyle/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Josh &amp; Zach Berliner</a:t>
            </a:r>
          </a:p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PERC Fall Conference</a:t>
            </a:r>
          </a:p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November 2014</a:t>
            </a:r>
          </a:p>
        </p:txBody>
      </p:sp>
      <p:pic>
        <p:nvPicPr>
          <p:cNvPr id="10" name="Picture 2" descr="http://prosec.blogs.bucknell.edu/files/2013/02/bucknell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791200"/>
            <a:ext cx="1905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andfill Poster (Paper).pdf - Adobe Read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2" y="1619508"/>
            <a:ext cx="2603415" cy="3984282"/>
          </a:xfrm>
          <a:prstGeom prst="rect">
            <a:avLst/>
          </a:prstGeom>
        </p:spPr>
      </p:pic>
      <p:pic>
        <p:nvPicPr>
          <p:cNvPr id="12" name="Picture 11" descr="Single-Stream Sticker.pdf - Adobe Reader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1" y="1626348"/>
            <a:ext cx="2895602" cy="888252"/>
          </a:xfrm>
          <a:prstGeom prst="rect">
            <a:avLst/>
          </a:prstGeom>
        </p:spPr>
      </p:pic>
      <p:pic>
        <p:nvPicPr>
          <p:cNvPr id="13" name="Picture 12" descr="No Food Sticker.pdf - Adobe Reader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7" y="3156894"/>
            <a:ext cx="2895601" cy="881706"/>
          </a:xfrm>
          <a:prstGeom prst="rect">
            <a:avLst/>
          </a:prstGeom>
        </p:spPr>
      </p:pic>
      <p:pic>
        <p:nvPicPr>
          <p:cNvPr id="14" name="Picture 13" descr="Landfill Sticker.pdf - Adobe Reader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1" y="4685919"/>
            <a:ext cx="2895602" cy="8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Proposed Renovations Project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77000" y="5867400"/>
            <a:ext cx="2895600" cy="990600"/>
          </a:xfrm>
        </p:spPr>
        <p:txBody>
          <a:bodyPr anchor="ctr">
            <a:normAutofit fontScale="40000" lnSpcReduction="20000"/>
          </a:bodyPr>
          <a:lstStyle/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Josh &amp; Zach Berliner</a:t>
            </a:r>
          </a:p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PERC Fall Conference</a:t>
            </a:r>
          </a:p>
          <a:p>
            <a:pPr marL="118872" indent="0" algn="ctr">
              <a:spcBef>
                <a:spcPts val="600"/>
              </a:spcBef>
              <a:buNone/>
            </a:pPr>
            <a:r>
              <a:rPr lang="en-US" sz="4400" b="1" dirty="0" smtClean="0">
                <a:latin typeface="+mj-lt"/>
              </a:rPr>
              <a:t>November 2014</a:t>
            </a:r>
          </a:p>
        </p:txBody>
      </p:sp>
      <p:pic>
        <p:nvPicPr>
          <p:cNvPr id="10" name="Picture 2" descr="http://prosec.blogs.bucknell.edu/files/2013/02/bucknell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791200"/>
            <a:ext cx="1905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1676400"/>
            <a:ext cx="8763000" cy="3962400"/>
          </a:xfrm>
          <a:prstGeom prst="rect">
            <a:avLst/>
          </a:prstGeom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F0AD00"/>
              </a:buClr>
            </a:pPr>
            <a:r>
              <a:rPr lang="en-US" b="1" dirty="0" smtClean="0">
                <a:solidFill>
                  <a:prstClr val="black"/>
                </a:solidFill>
              </a:rPr>
              <a:t>16</a:t>
            </a:r>
            <a:r>
              <a:rPr lang="en-US" dirty="0" smtClean="0">
                <a:solidFill>
                  <a:prstClr val="black"/>
                </a:solidFill>
              </a:rPr>
              <a:t> buildings</a:t>
            </a:r>
          </a:p>
          <a:p>
            <a:pPr>
              <a:buClr>
                <a:srgbClr val="F0AD00"/>
              </a:buClr>
            </a:pPr>
            <a:r>
              <a:rPr lang="en-US" dirty="0" smtClean="0">
                <a:solidFill>
                  <a:prstClr val="black"/>
                </a:solidFill>
              </a:rPr>
              <a:t>Will save </a:t>
            </a:r>
            <a:r>
              <a:rPr lang="en-US" b="1" dirty="0" smtClean="0">
                <a:solidFill>
                  <a:prstClr val="black"/>
                </a:solidFill>
              </a:rPr>
              <a:t>5,622,176 gallons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of water per year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pPr lvl="1">
              <a:buClr>
                <a:srgbClr val="60B5CC"/>
              </a:buClr>
            </a:pPr>
            <a:r>
              <a:rPr lang="en-US" b="1" dirty="0" smtClean="0">
                <a:solidFill>
                  <a:prstClr val="black"/>
                </a:solidFill>
              </a:rPr>
              <a:t>7% reduction</a:t>
            </a:r>
            <a:r>
              <a:rPr lang="en-US" dirty="0" smtClean="0">
                <a:solidFill>
                  <a:prstClr val="black"/>
                </a:solidFill>
              </a:rPr>
              <a:t> in total water consumed by the university </a:t>
            </a:r>
          </a:p>
          <a:p>
            <a:pPr lvl="1">
              <a:buClr>
                <a:srgbClr val="60B5CC"/>
              </a:buClr>
            </a:pPr>
            <a:r>
              <a:rPr lang="en-US" b="1" dirty="0" smtClean="0">
                <a:solidFill>
                  <a:prstClr val="black"/>
                </a:solidFill>
              </a:rPr>
              <a:t>50% reduction</a:t>
            </a:r>
            <a:r>
              <a:rPr lang="en-US" dirty="0" smtClean="0">
                <a:solidFill>
                  <a:prstClr val="black"/>
                </a:solidFill>
              </a:rPr>
              <a:t> in total water consumption in the 16 buildings combined</a:t>
            </a:r>
          </a:p>
          <a:p>
            <a:pPr>
              <a:buClr>
                <a:srgbClr val="F0AD00"/>
              </a:buClr>
            </a:pPr>
            <a:r>
              <a:rPr lang="en-US" dirty="0" smtClean="0">
                <a:solidFill>
                  <a:prstClr val="black"/>
                </a:solidFill>
              </a:rPr>
              <a:t>Will save the university </a:t>
            </a:r>
            <a:r>
              <a:rPr lang="en-US" b="1" dirty="0" smtClean="0">
                <a:solidFill>
                  <a:prstClr val="black"/>
                </a:solidFill>
              </a:rPr>
              <a:t>$89,800.40 per year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pPr lvl="1">
              <a:buClr>
                <a:srgbClr val="60B5CC"/>
              </a:buClr>
            </a:pPr>
            <a:r>
              <a:rPr lang="en-US" b="1" dirty="0" smtClean="0">
                <a:solidFill>
                  <a:prstClr val="black"/>
                </a:solidFill>
              </a:rPr>
              <a:t>10% reduction</a:t>
            </a:r>
            <a:r>
              <a:rPr lang="en-US" dirty="0" smtClean="0">
                <a:solidFill>
                  <a:prstClr val="black"/>
                </a:solidFill>
              </a:rPr>
              <a:t> in the university’s total water bill per year </a:t>
            </a:r>
          </a:p>
          <a:p>
            <a:pPr lvl="1">
              <a:buClr>
                <a:srgbClr val="60B5CC"/>
              </a:buClr>
            </a:pPr>
            <a:r>
              <a:rPr lang="en-US" b="1" dirty="0" smtClean="0">
                <a:solidFill>
                  <a:prstClr val="black"/>
                </a:solidFill>
              </a:rPr>
              <a:t>60% reduction</a:t>
            </a:r>
            <a:r>
              <a:rPr lang="en-US" dirty="0" smtClean="0">
                <a:solidFill>
                  <a:prstClr val="black"/>
                </a:solidFill>
              </a:rPr>
              <a:t> in the total water bill of all 16 buildings combined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 smtClean="0"/>
              <a:t>Bucknell</a:t>
            </a:r>
            <a:r>
              <a:rPr lang="en-US" dirty="0" smtClean="0"/>
              <a:t> Green Fund</a:t>
            </a:r>
            <a:endParaRPr lang="en-US" dirty="0"/>
          </a:p>
        </p:txBody>
      </p:sp>
      <p:pic>
        <p:nvPicPr>
          <p:cNvPr id="10" name="Picture 2" descr="http://prosec.blogs.bucknell.edu/files/2013/02/bucknell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791200"/>
            <a:ext cx="1905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934200" cy="401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" name="Content Placeholder 2"/>
          <p:cNvSpPr txBox="1">
            <a:spLocks/>
          </p:cNvSpPr>
          <p:nvPr/>
        </p:nvSpPr>
        <p:spPr>
          <a:xfrm>
            <a:off x="6477000" y="5867400"/>
            <a:ext cx="2895600" cy="990600"/>
          </a:xfrm>
          <a:prstGeom prst="rect">
            <a:avLst/>
          </a:prstGeom>
        </p:spPr>
        <p:txBody>
          <a:bodyPr vert="horz" lIns="54864" tIns="91440" rtlCol="0" anchor="ctr">
            <a:normAutofit fontScale="400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algn="ctr">
              <a:spcBef>
                <a:spcPts val="600"/>
              </a:spcBef>
              <a:buClr>
                <a:srgbClr val="F0AD00"/>
              </a:buClr>
              <a:buFont typeface="Wingdings 2"/>
              <a:buNone/>
            </a:pPr>
            <a:r>
              <a:rPr lang="en-US" sz="4400" b="1" dirty="0" smtClean="0">
                <a:solidFill>
                  <a:prstClr val="black"/>
                </a:solidFill>
              </a:rPr>
              <a:t>Josh &amp; Zach Berliner</a:t>
            </a:r>
          </a:p>
          <a:p>
            <a:pPr marL="118872" indent="0" algn="ctr">
              <a:spcBef>
                <a:spcPts val="600"/>
              </a:spcBef>
              <a:buClr>
                <a:srgbClr val="F0AD00"/>
              </a:buClr>
              <a:buFont typeface="Wingdings 2"/>
              <a:buNone/>
            </a:pPr>
            <a:r>
              <a:rPr lang="en-US" sz="4400" b="1" dirty="0" smtClean="0">
                <a:solidFill>
                  <a:prstClr val="black"/>
                </a:solidFill>
              </a:rPr>
              <a:t>PERC Fall Conference</a:t>
            </a:r>
          </a:p>
          <a:p>
            <a:pPr marL="118872" indent="0" algn="ctr">
              <a:spcBef>
                <a:spcPts val="600"/>
              </a:spcBef>
              <a:buClr>
                <a:srgbClr val="F0AD00"/>
              </a:buClr>
              <a:buFont typeface="Wingdings 2"/>
              <a:buNone/>
            </a:pPr>
            <a:r>
              <a:rPr lang="en-US" sz="4400" b="1" dirty="0" smtClean="0">
                <a:solidFill>
                  <a:prstClr val="black"/>
                </a:solidFill>
              </a:rPr>
              <a:t>November 2014</a:t>
            </a:r>
          </a:p>
        </p:txBody>
      </p:sp>
    </p:spTree>
    <p:extLst>
      <p:ext uri="{BB962C8B-B14F-4D97-AF65-F5344CB8AC3E}">
        <p14:creationId xmlns:p14="http://schemas.microsoft.com/office/powerpoint/2010/main" val="31439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-533400"/>
            <a:ext cx="7543800" cy="3886200"/>
          </a:xfrm>
        </p:spPr>
        <p:txBody>
          <a:bodyPr/>
          <a:lstStyle/>
          <a:p>
            <a:r>
              <a:rPr lang="en-US" sz="7200" dirty="0" smtClean="0">
                <a:solidFill>
                  <a:srgbClr val="449939"/>
                </a:solidFill>
              </a:rPr>
              <a:t>Villanova’s Commitment to Sustainability </a:t>
            </a:r>
            <a:endParaRPr lang="en-US" sz="7200" dirty="0">
              <a:solidFill>
                <a:srgbClr val="44993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5105400"/>
            <a:ext cx="6858000" cy="990600"/>
          </a:xfrm>
        </p:spPr>
        <p:txBody>
          <a:bodyPr anchor="b"/>
          <a:lstStyle/>
          <a:p>
            <a:pPr algn="r"/>
            <a:r>
              <a:rPr lang="en-US" dirty="0" smtClean="0"/>
              <a:t>Liesel Schwarz</a:t>
            </a:r>
            <a:endParaRPr lang="en-US" dirty="0"/>
          </a:p>
        </p:txBody>
      </p:sp>
      <p:pic>
        <p:nvPicPr>
          <p:cNvPr id="1026" name="Picture 2" descr="J:\DROPBOX\LSchwarz\Marketing\Logo\From Graphic Services\Sustainability\print\two color\Sustainability_FNL.t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657616"/>
            <a:ext cx="2209800" cy="233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41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dobe Kaiti Std R" pitchFamily="18" charset="-128"/>
                <a:ea typeface="Adobe Kaiti Std R" pitchFamily="18" charset="-128"/>
              </a:rPr>
              <a:t>New Website </a:t>
            </a:r>
            <a:r>
              <a:rPr lang="en-US" sz="3200" dirty="0" smtClean="0">
                <a:latin typeface="Adobe Kaiti Std R" pitchFamily="18" charset="-128"/>
                <a:ea typeface="Adobe Kaiti Std R" pitchFamily="18" charset="-128"/>
              </a:rPr>
              <a:t>(www.Villanova.edu/Sustainability)</a:t>
            </a:r>
            <a:endParaRPr lang="en-US" sz="36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en-US" sz="3600" dirty="0" smtClean="0">
                <a:latin typeface="Adobe Kaiti Std R" pitchFamily="18" charset="-128"/>
                <a:ea typeface="Adobe Kaiti Std R" pitchFamily="18" charset="-128"/>
              </a:rPr>
              <a:t>Monthly Newsletter</a:t>
            </a:r>
          </a:p>
          <a:p>
            <a:r>
              <a:rPr lang="en-US" sz="3600" dirty="0" smtClean="0">
                <a:latin typeface="Adobe Kaiti Std R" pitchFamily="18" charset="-128"/>
                <a:ea typeface="Adobe Kaiti Std R" pitchFamily="18" charset="-128"/>
              </a:rPr>
              <a:t>Annual Report </a:t>
            </a:r>
          </a:p>
          <a:p>
            <a:r>
              <a:rPr lang="en-US" sz="3600" dirty="0" smtClean="0">
                <a:latin typeface="Adobe Kaiti Std R" pitchFamily="18" charset="-128"/>
                <a:ea typeface="Adobe Kaiti Std R" pitchFamily="18" charset="-128"/>
              </a:rPr>
              <a:t>Social Media 	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latin typeface="Adobe Kaiti Std R" pitchFamily="18" charset="-128"/>
                <a:ea typeface="Adobe Kaiti Std R" pitchFamily="18" charset="-128"/>
              </a:rPr>
              <a:t>Facebook (345 likes)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800" dirty="0">
                <a:latin typeface="Adobe Kaiti Std R" pitchFamily="18" charset="-128"/>
                <a:ea typeface="Adobe Kaiti Std R" pitchFamily="18" charset="-128"/>
              </a:rPr>
              <a:t>Twitter (40 Followers)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Adobe Kaiti Std R" pitchFamily="18" charset="-128"/>
                <a:ea typeface="Adobe Kaiti Std R" pitchFamily="18" charset="-128"/>
              </a:rPr>
              <a:t>Instagram</a:t>
            </a:r>
            <a:r>
              <a:rPr lang="en-US" sz="2800" dirty="0"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en-US" sz="2800" dirty="0" smtClean="0">
                <a:latin typeface="Adobe Kaiti Std R" pitchFamily="18" charset="-128"/>
                <a:ea typeface="Adobe Kaiti Std R" pitchFamily="18" charset="-128"/>
              </a:rPr>
              <a:t>(189 Followers)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34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33400"/>
            <a:ext cx="7543800" cy="45720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dobe Kaiti Std R" pitchFamily="18" charset="-128"/>
                <a:ea typeface="Adobe Kaiti Std R" pitchFamily="18" charset="-128"/>
              </a:rPr>
              <a:t>Presidents Environmental Sustainability Student Working Group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Nova Bike Share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TradePal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Kill the Cup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Orientation 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Campus Sustainability Day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Earth Day of Service and BBQ</a:t>
            </a:r>
          </a:p>
          <a:p>
            <a:r>
              <a:rPr lang="en-US" b="1" dirty="0" smtClean="0">
                <a:latin typeface="Adobe Kaiti Std R" pitchFamily="18" charset="-128"/>
                <a:ea typeface="Adobe Kaiti Std R" pitchFamily="18" charset="-128"/>
              </a:rPr>
              <a:t>Athletic EcoReps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latin typeface="Adobe Kaiti Std R" pitchFamily="18" charset="-128"/>
                <a:ea typeface="Adobe Kaiti Std R" pitchFamily="18" charset="-128"/>
              </a:rPr>
              <a:t>Locker room Recycling Bin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 err="1">
                <a:latin typeface="Adobe Kaiti Std R" pitchFamily="18" charset="-128"/>
                <a:ea typeface="Adobe Kaiti Std R" pitchFamily="18" charset="-128"/>
              </a:rPr>
              <a:t>ShoeBox</a:t>
            </a:r>
            <a:r>
              <a:rPr lang="en-US" dirty="0">
                <a:latin typeface="Adobe Kaiti Std R" pitchFamily="18" charset="-128"/>
                <a:ea typeface="Adobe Kaiti Std R" pitchFamily="18" charset="-128"/>
              </a:rPr>
              <a:t> Recycling</a:t>
            </a:r>
          </a:p>
          <a:p>
            <a:pPr lvl="1">
              <a:buSzPct val="90000"/>
              <a:buFont typeface="Wingdings" panose="05000000000000000000" pitchFamily="2" charset="2"/>
              <a:buChar char="§"/>
            </a:pPr>
            <a:r>
              <a:rPr lang="en-US" dirty="0">
                <a:latin typeface="Adobe Kaiti Std R" pitchFamily="18" charset="-128"/>
                <a:ea typeface="Adobe Kaiti Std R" pitchFamily="18" charset="-128"/>
              </a:rPr>
              <a:t>Zero </a:t>
            </a:r>
            <a:r>
              <a:rPr lang="en-US" dirty="0" smtClean="0">
                <a:latin typeface="Adobe Kaiti Std R" pitchFamily="18" charset="-128"/>
                <a:ea typeface="Adobe Kaiti Std R" pitchFamily="18" charset="-128"/>
              </a:rPr>
              <a:t>Waste Game (TBA)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J:\DROPBOX\LSchwarz\Waste\TradePal\Tradepal-Logo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04957"/>
            <a:ext cx="2209800" cy="6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DROPBOX\LSchwarz\Marketing\Logo\From Graphic Services\Programs\Nova-Bike-Share-(Color)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140" y="1143000"/>
            <a:ext cx="24003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www.loyolaphoenix.com/wp-content/uploads/2014/10/Screen-Shot-2014-03-09-at-10.06.37-PM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873" y="1314648"/>
            <a:ext cx="1769534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fbcdn-sphotos-b-a.akamaihd.net/hphotos-ak-xap1/v/t1.0-9/1385793_650025375114974_1801212072133594102_n.jpg?oh=969a2744346a8491d7f5bc23327979a9&amp;oe=54AA8805&amp;__gda__=1424296268_e842e8aae3996ee8a1cca805d13d68f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690" y="2764967"/>
            <a:ext cx="2641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content-b.xx.fbcdn.net/hphotos-xpf1/t31.0-8/10583019_618799371570908_4398683710752180972_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035" y="4419600"/>
            <a:ext cx="2950373" cy="221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fbcdn-sphotos-f-a.akamaihd.net/hphotos-ak-xap1/t31.0-8/10694425_643767965740715_3757418864994245106_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2027" y="2935190"/>
            <a:ext cx="286719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08"/>
            <a:ext cx="9144000" cy="206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957308"/>
            <a:ext cx="3364950" cy="1900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850" y="3428383"/>
            <a:ext cx="2225267" cy="16639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4754"/>
            <a:ext cx="3166810" cy="210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926" y="2724918"/>
            <a:ext cx="2886074" cy="20927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851" y="5189065"/>
            <a:ext cx="2225267" cy="1668951"/>
          </a:xfrm>
          <a:prstGeom prst="rect">
            <a:avLst/>
          </a:prstGeom>
        </p:spPr>
      </p:pic>
      <p:pic>
        <p:nvPicPr>
          <p:cNvPr id="1038" name="Picture 14" descr="http://blogs.dickinson.edu/dickinsonbikes/files/2013/07/SpringFest_20130420_48-1024x680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4976789"/>
            <a:ext cx="3048000" cy="18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936" y="2827649"/>
            <a:ext cx="1381855" cy="5891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461" y="2691346"/>
            <a:ext cx="512985" cy="666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48" y="1764936"/>
            <a:ext cx="5684108" cy="1088039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Biking@Dickinson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934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Campus Sustainability Champions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575" y="609620"/>
            <a:ext cx="4541033" cy="165128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2036699" y="533400"/>
            <a:ext cx="2001903" cy="1697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820" y="3276600"/>
            <a:ext cx="4162214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4965997"/>
            <a:ext cx="4267200" cy="44422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5791202" y="4036327"/>
            <a:ext cx="2968959" cy="53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5515538"/>
            <a:ext cx="2514600" cy="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46" y="5467778"/>
            <a:ext cx="2226310" cy="1161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3583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3" y="2743201"/>
            <a:ext cx="4049884" cy="1143000"/>
          </a:xfrm>
        </p:spPr>
        <p:txBody>
          <a:bodyPr>
            <a:normAutofit/>
          </a:bodyPr>
          <a:lstStyle/>
          <a:p>
            <a:r>
              <a:rPr lang="en-US" sz="5400" i="1" dirty="0" smtClean="0">
                <a:latin typeface="Lucida Calligraphy" panose="03010101010101010101" pitchFamily="66" charset="0"/>
              </a:rPr>
              <a:t>Go Forth!</a:t>
            </a:r>
            <a:endParaRPr lang="en-US" sz="5400" i="1" dirty="0">
              <a:latin typeface="Lucida Calligraphy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609600"/>
            <a:ext cx="5448300" cy="19812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980"/>
          <a:stretch/>
        </p:blipFill>
        <p:spPr bwMode="auto">
          <a:xfrm>
            <a:off x="1496061" y="563333"/>
            <a:ext cx="2313940" cy="196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9492" y="2514600"/>
            <a:ext cx="3954103" cy="144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159527"/>
            <a:ext cx="4694376" cy="48869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32"/>
          <a:stretch/>
        </p:blipFill>
        <p:spPr bwMode="auto">
          <a:xfrm>
            <a:off x="4932610" y="5638800"/>
            <a:ext cx="3181490" cy="57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1" y="5334000"/>
            <a:ext cx="2819400" cy="8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4010045"/>
            <a:ext cx="2683510" cy="1400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667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the broader community on climate change &amp; education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685801" y="1435100"/>
            <a:ext cx="3743900" cy="48381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Peter Buckland</a:t>
            </a:r>
          </a:p>
          <a:p>
            <a:r>
              <a:rPr lang="en-US" sz="2400" dirty="0" smtClean="0"/>
              <a:t>Graduate Assistant,</a:t>
            </a:r>
          </a:p>
          <a:p>
            <a:r>
              <a:rPr lang="en-US" sz="2400" dirty="0" smtClean="0"/>
              <a:t>Penn State Sustainability Institute</a:t>
            </a:r>
          </a:p>
        </p:txBody>
      </p:sp>
      <p:pic>
        <p:nvPicPr>
          <p:cNvPr id="5" name="Content Placeholder 4" descr="April_30_Flyer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647" r="-27647"/>
          <a:stretch>
            <a:fillRect/>
          </a:stretch>
        </p:blipFill>
        <p:spPr>
          <a:xfrm>
            <a:off x="4172424" y="1435100"/>
            <a:ext cx="5486400" cy="4572000"/>
          </a:xfrm>
        </p:spPr>
      </p:pic>
    </p:spTree>
    <p:extLst>
      <p:ext uri="{BB962C8B-B14F-4D97-AF65-F5344CB8AC3E}">
        <p14:creationId xmlns:p14="http://schemas.microsoft.com/office/powerpoint/2010/main" val="6743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– Community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7" y="1435100"/>
            <a:ext cx="2743201" cy="50395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Goal: To raise awareness of the danger to democracy by climate change denial. </a:t>
            </a:r>
          </a:p>
          <a:p>
            <a:endParaRPr lang="en-US" dirty="0" smtClean="0"/>
          </a:p>
          <a:p>
            <a:r>
              <a:rPr lang="en-US" dirty="0" smtClean="0"/>
              <a:t>Means: By connecting</a:t>
            </a:r>
          </a:p>
          <a:p>
            <a:pPr>
              <a:buFontTx/>
              <a:buChar char="-"/>
            </a:pPr>
            <a:r>
              <a:rPr lang="en-US" dirty="0" smtClean="0"/>
              <a:t> Ethics</a:t>
            </a:r>
          </a:p>
          <a:p>
            <a:pPr>
              <a:buFontTx/>
              <a:buChar char="-"/>
            </a:pPr>
            <a:r>
              <a:rPr lang="en-US" dirty="0" smtClean="0"/>
              <a:t> Educational missions of universities</a:t>
            </a:r>
          </a:p>
          <a:p>
            <a:pPr>
              <a:buFontTx/>
              <a:buChar char="-"/>
            </a:pPr>
            <a:r>
              <a:rPr lang="en-US" dirty="0" smtClean="0"/>
              <a:t> Psychology</a:t>
            </a:r>
          </a:p>
          <a:p>
            <a:pPr>
              <a:buFontTx/>
              <a:buChar char="-"/>
            </a:pPr>
            <a:r>
              <a:rPr lang="en-US" dirty="0" smtClean="0"/>
              <a:t> Other institutional responses</a:t>
            </a:r>
          </a:p>
          <a:p>
            <a:pPr>
              <a:buFontTx/>
              <a:buChar char="-"/>
            </a:pPr>
            <a:r>
              <a:rPr lang="en-US" dirty="0" smtClean="0"/>
              <a:t> The science of climate change</a:t>
            </a:r>
          </a:p>
          <a:p>
            <a:endParaRPr lang="en-US" dirty="0" smtClean="0"/>
          </a:p>
          <a:p>
            <a:r>
              <a:rPr lang="en-US" dirty="0" smtClean="0"/>
              <a:t>Outcomes: </a:t>
            </a:r>
            <a:br>
              <a:rPr lang="en-US" dirty="0" smtClean="0"/>
            </a:br>
            <a:r>
              <a:rPr lang="en-US" dirty="0" smtClean="0"/>
              <a:t>- Press</a:t>
            </a:r>
          </a:p>
          <a:p>
            <a:pPr>
              <a:buFontTx/>
              <a:buChar char="-"/>
            </a:pPr>
            <a:r>
              <a:rPr lang="en-US" dirty="0" smtClean="0"/>
              <a:t>Further activism in community &amp; institution</a:t>
            </a:r>
          </a:p>
          <a:p>
            <a:pPr>
              <a:buFontTx/>
              <a:buChar char="-"/>
            </a:pPr>
            <a:r>
              <a:rPr lang="en-US" dirty="0" smtClean="0"/>
              <a:t> Sustainability Strategic Plan</a:t>
            </a:r>
          </a:p>
          <a:p>
            <a:pPr>
              <a:buFontTx/>
              <a:buChar char="-"/>
            </a:pPr>
            <a:r>
              <a:rPr lang="en-US" dirty="0" smtClean="0"/>
              <a:t> Emissions commitments</a:t>
            </a:r>
          </a:p>
        </p:txBody>
      </p:sp>
      <p:pic>
        <p:nvPicPr>
          <p:cNvPr id="5" name="Content Placeholder 4" descr="climate-change-panel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444" b="-19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57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 Energy Efficiency </a:t>
            </a:r>
            <a:br>
              <a:rPr lang="en-US" dirty="0" smtClean="0"/>
            </a:br>
            <a:r>
              <a:rPr lang="en-US" dirty="0" smtClean="0"/>
              <a:t>and the NELC*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5181600"/>
            <a:ext cx="2362200" cy="381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Anthony Magliozzi</a:t>
            </a:r>
            <a:endParaRPr lang="en-US" dirty="0"/>
          </a:p>
        </p:txBody>
      </p:sp>
      <p:pic>
        <p:nvPicPr>
          <p:cNvPr id="4" name="Picture 2" descr="http://media.npr.org/assets/img/2014/02/18/istock_000032773152medium_slide-96511acbe30d79d667719940deb87edbc04928e1-s6-c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10016"/>
            <a:ext cx="3581400" cy="238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400800"/>
            <a:ext cx="374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* National Energy Leadership Corps</a:t>
            </a:r>
          </a:p>
        </p:txBody>
      </p:sp>
    </p:spTree>
    <p:extLst>
      <p:ext uri="{BB962C8B-B14F-4D97-AF65-F5344CB8AC3E}">
        <p14:creationId xmlns:p14="http://schemas.microsoft.com/office/powerpoint/2010/main" val="20446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What could you spend the savings 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3622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Let’s estimate 25% savings using 2012 numbers: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$107.28 * 0.25 =  $26.82/month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$26.82 * 12 months = </a:t>
            </a:r>
            <a:r>
              <a:rPr lang="en-US" dirty="0">
                <a:solidFill>
                  <a:srgbClr val="FF0000"/>
                </a:solidFill>
              </a:rPr>
              <a:t>$321.84/year</a:t>
            </a:r>
          </a:p>
        </p:txBody>
      </p:sp>
      <p:pic>
        <p:nvPicPr>
          <p:cNvPr id="2054" name="Picture 6" descr="http://www.psualumnidayton.org/summer2005_football_tickets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8" y="3810000"/>
            <a:ext cx="272380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resslikeaparisian.com/wp-content/uploads/2013/09/Louboutin-stiletto-sho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991" y="4038600"/>
            <a:ext cx="281635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rhinovending.com/products/Assorted-Gumballs-56-Gum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055" y="4177145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8" y="3789218"/>
            <a:ext cx="2017493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D0D9">
                    <a:lumMod val="75000"/>
                  </a:srgbClr>
                </a:solidFill>
                <a:latin typeface="Bauhaus 93" panose="04030905020B02020C02" pitchFamily="82" charset="0"/>
              </a:rPr>
              <a:t>1288 gumballs!!!</a:t>
            </a:r>
          </a:p>
        </p:txBody>
      </p:sp>
    </p:spTree>
    <p:extLst>
      <p:ext uri="{BB962C8B-B14F-4D97-AF65-F5344CB8AC3E}">
        <p14:creationId xmlns:p14="http://schemas.microsoft.com/office/powerpoint/2010/main" val="31246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usiness strategy presentation" id="{8652783A-F43B-4C47-8F3C-48F967BE0382}" vid="{232EED29-0899-40B2-8969-E379F11A5395}"/>
    </a:ext>
  </a:extLst>
</a:theme>
</file>

<file path=ppt/theme/theme20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3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usiness strategy presentation" id="{8652783A-F43B-4C47-8F3C-48F967BE0382}" vid="{232EED29-0899-40B2-8969-E379F11A5395}"/>
    </a:ext>
  </a:extLst>
</a:theme>
</file>

<file path=ppt/theme/theme30.xml><?xml version="1.0" encoding="utf-8"?>
<a:theme xmlns:a="http://schemas.openxmlformats.org/drawingml/2006/main" name="NewsPri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_NewsPri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_NewsPri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37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38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tro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Metro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991</Words>
  <Application>Microsoft Office PowerPoint</Application>
  <PresentationFormat>On-screen Show (4:3)</PresentationFormat>
  <Paragraphs>241</Paragraphs>
  <Slides>58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38</vt:i4>
      </vt:variant>
      <vt:variant>
        <vt:lpstr>Slide Titles</vt:lpstr>
      </vt:variant>
      <vt:variant>
        <vt:i4>58</vt:i4>
      </vt:variant>
    </vt:vector>
  </HeadingPairs>
  <TitlesOfParts>
    <vt:vector size="96" baseType="lpstr">
      <vt:lpstr>Office Theme</vt:lpstr>
      <vt:lpstr>Business strategy presentation</vt:lpstr>
      <vt:lpstr>1_Business strategy presentation</vt:lpstr>
      <vt:lpstr>Metro</vt:lpstr>
      <vt:lpstr>1_Metro</vt:lpstr>
      <vt:lpstr>Flow</vt:lpstr>
      <vt:lpstr>1_Flow</vt:lpstr>
      <vt:lpstr>2_Flow</vt:lpstr>
      <vt:lpstr>Executive</vt:lpstr>
      <vt:lpstr>1_Executive</vt:lpstr>
      <vt:lpstr>2_Executive</vt:lpstr>
      <vt:lpstr>Classic Photo Album</vt:lpstr>
      <vt:lpstr>1_Classic Photo Album</vt:lpstr>
      <vt:lpstr>2_Classic Photo Album</vt:lpstr>
      <vt:lpstr>1_Office Theme</vt:lpstr>
      <vt:lpstr>2_Office Theme</vt:lpstr>
      <vt:lpstr>3_Office Theme</vt:lpstr>
      <vt:lpstr>4_Office Theme</vt:lpstr>
      <vt:lpstr>5_Office Theme</vt:lpstr>
      <vt:lpstr>Default</vt:lpstr>
      <vt:lpstr>6_Office Theme</vt:lpstr>
      <vt:lpstr>Wisp</vt:lpstr>
      <vt:lpstr>Foundry</vt:lpstr>
      <vt:lpstr>7_Office Theme</vt:lpstr>
      <vt:lpstr>8_Office Theme</vt:lpstr>
      <vt:lpstr>9_Office Theme</vt:lpstr>
      <vt:lpstr>Module</vt:lpstr>
      <vt:lpstr>1_Module</vt:lpstr>
      <vt:lpstr>2_Module</vt:lpstr>
      <vt:lpstr>NewsPrint</vt:lpstr>
      <vt:lpstr>1_NewsPrint</vt:lpstr>
      <vt:lpstr>2_NewsPrint</vt:lpstr>
      <vt:lpstr>10_Office Theme</vt:lpstr>
      <vt:lpstr>Austin</vt:lpstr>
      <vt:lpstr>11_Office Theme</vt:lpstr>
      <vt:lpstr>1_Organic</vt:lpstr>
      <vt:lpstr>Organic</vt:lpstr>
      <vt:lpstr>2_Organic</vt:lpstr>
      <vt:lpstr>Welcome!</vt:lpstr>
      <vt:lpstr>PowerPoint Presentation</vt:lpstr>
      <vt:lpstr>Engaging Sustainability in the Community</vt:lpstr>
      <vt:lpstr>Competency Development within the Master of Sustainability, Chatham University, Pittsburgh</vt:lpstr>
      <vt:lpstr>Project Overview</vt:lpstr>
      <vt:lpstr>Engaging the broader community on climate change &amp; education</vt:lpstr>
      <vt:lpstr>University – Community</vt:lpstr>
      <vt:lpstr>Home Energy Efficiency  and the NELC*</vt:lpstr>
      <vt:lpstr>What could you spend the savings on?</vt:lpstr>
      <vt:lpstr>Top Five Suggestions made to Homeowners:</vt:lpstr>
      <vt:lpstr>Three Campuses, Three Solutions</vt:lpstr>
      <vt:lpstr>Engaging our Campus</vt:lpstr>
      <vt:lpstr>Engaging our  Community</vt:lpstr>
      <vt:lpstr>Providing for  Ourselves and Others</vt:lpstr>
      <vt:lpstr>Off-Site Composting by Third Party Franklin and Marshall College</vt:lpstr>
      <vt:lpstr>Post-Consumer Collection Point in Dining Hall</vt:lpstr>
      <vt:lpstr>Arrival at Oregon Dairy Organics Compost Site</vt:lpstr>
      <vt:lpstr>PowerPoint Presentation</vt:lpstr>
      <vt:lpstr>PowerPoint Presentation</vt:lpstr>
      <vt:lpstr>PowerPoint Presentation</vt:lpstr>
      <vt:lpstr>The ORCA  at  Keystone College   </vt:lpstr>
      <vt:lpstr>What is an ORCA?</vt:lpstr>
      <vt:lpstr>How does it Work?</vt:lpstr>
      <vt:lpstr>Keynote: Michael Mann</vt:lpstr>
      <vt:lpstr>Lunch/ Poster Session</vt:lpstr>
      <vt:lpstr>PERC Business &amp; Elections</vt:lpstr>
      <vt:lpstr>Penn State’s Net Impact Chapter</vt:lpstr>
      <vt:lpstr>Sponsor Spotlight</vt:lpstr>
      <vt:lpstr>Engaging Sustainability on Campus</vt:lpstr>
      <vt:lpstr>PowerPoint Presentation</vt:lpstr>
      <vt:lpstr>PowerPoint Presentation</vt:lpstr>
      <vt:lpstr>PowerPoint Presentation</vt:lpstr>
      <vt:lpstr>PowerPoint Presentation</vt:lpstr>
      <vt:lpstr>The New Frontier Embedding Sustainability in Unit Strategic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Sadie Stuart</vt:lpstr>
      <vt:lpstr>Engaging Sustainability on Campus</vt:lpstr>
      <vt:lpstr>Campus Sustainability Champions</vt:lpstr>
      <vt:lpstr>2014  Campus  Sustainability Champions</vt:lpstr>
      <vt:lpstr>2014 Campus  Sustainability Champions</vt:lpstr>
      <vt:lpstr>Helen Takacs Associate Professor Internat’l Bus. &amp; Mgmt.</vt:lpstr>
      <vt:lpstr>PowerPoint Presentation</vt:lpstr>
      <vt:lpstr>PowerPoint Presentation</vt:lpstr>
      <vt:lpstr>PowerPoint Presentation</vt:lpstr>
      <vt:lpstr>PowerPoint Presentation</vt:lpstr>
      <vt:lpstr>Comprehensive Assessment of Bucknell’s Recycling System</vt:lpstr>
      <vt:lpstr>Proposed Renovations Project</vt:lpstr>
      <vt:lpstr>Bucknell Green Fund</vt:lpstr>
      <vt:lpstr>Villanova’s Commitment to Sustainability </vt:lpstr>
      <vt:lpstr>Communications</vt:lpstr>
      <vt:lpstr>Student Programs</vt:lpstr>
      <vt:lpstr>Biking@Dickinson</vt:lpstr>
      <vt:lpstr>Campus Sustainability Champions</vt:lpstr>
      <vt:lpstr>Go Forth!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Josh</dc:creator>
  <cp:lastModifiedBy>cera</cp:lastModifiedBy>
  <cp:revision>12</cp:revision>
  <dcterms:created xsi:type="dcterms:W3CDTF">2014-11-11T01:47:30Z</dcterms:created>
  <dcterms:modified xsi:type="dcterms:W3CDTF">2014-11-12T18:23:02Z</dcterms:modified>
</cp:coreProperties>
</file>